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Mona Sans Semi Bold"/>
      <p:regular r:id="rId17"/>
    </p:embeddedFont>
    <p:embeddedFont>
      <p:font typeface="Mona Sans Semi Bold"/>
      <p:regular r:id="rId18"/>
    </p:embeddedFont>
    <p:embeddedFont>
      <p:font typeface="Mona Sans Semi Bold"/>
      <p:regular r:id="rId19"/>
    </p:embeddedFont>
    <p:embeddedFont>
      <p:font typeface="Mona Sans Semi Bold"/>
      <p:regular r:id="rId20"/>
    </p:embeddedFont>
    <p:embeddedFont>
      <p:font typeface="Funnel Sans"/>
      <p:regular r:id="rId21"/>
    </p:embeddedFont>
    <p:embeddedFont>
      <p:font typeface="Funnel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4-1.png>
</file>

<file path=ppt/media/image-5-1.png>
</file>

<file path=ppt/media/image-7-1.png>
</file>

<file path=ppt/media/image-7-2.png>
</file>

<file path=ppt/media/image-7-3.png>
</file>

<file path=ppt/media/image-7-4.png>
</file>

<file path=ppt/media/image-7-5.png>
</file>

<file path=ppt/media/image-7-6.png>
</file>

<file path=ppt/media/image-7-7.png>
</file>

<file path=ppt/media/image-8-1.png>
</file>

<file path=ppt/media/image-8-2.png>
</file>

<file path=ppt/media/image-8-3.png>
</file>

<file path=ppt/media/image-8-4.png>
</file>

<file path=ppt/media/image-8-5.png>
</file>

<file path=ppt/media/image-8-6.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373B4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373B4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484E5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373B4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5C637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707891">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image" Target="../media/image-7-7.png"/><Relationship Id="rId8" Type="http://schemas.openxmlformats.org/officeDocument/2006/relationships/slideLayout" Target="../slideLayouts/slideLayout8.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7" Type="http://schemas.openxmlformats.org/officeDocument/2006/relationships/slideLayout" Target="../slideLayouts/slideLayout9.xml"/><Relationship Id="rId8"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373B48">
              <a:alpha val="80000"/>
            </a:srgbClr>
          </a:solidFill>
          <a:ln/>
        </p:spPr>
      </p:sp>
      <p:sp>
        <p:nvSpPr>
          <p:cNvPr id="4" name="Text 1"/>
          <p:cNvSpPr/>
          <p:nvPr/>
        </p:nvSpPr>
        <p:spPr>
          <a:xfrm>
            <a:off x="1644491" y="1620083"/>
            <a:ext cx="11341298" cy="1417677"/>
          </a:xfrm>
          <a:prstGeom prst="rect">
            <a:avLst/>
          </a:prstGeom>
          <a:noFill/>
          <a:ln/>
        </p:spPr>
        <p:txBody>
          <a:bodyPr wrap="none" lIns="0" tIns="0" rIns="0" bIns="0" rtlCol="0" anchor="t"/>
          <a:lstStyle/>
          <a:p>
            <a:pPr algn="ctr" indent="0" marL="0">
              <a:lnSpc>
                <a:spcPts val="11150"/>
              </a:lnSpc>
              <a:buNone/>
            </a:pPr>
            <a:r>
              <a:rPr lang="en-US" sz="8900" dirty="0">
                <a:solidFill>
                  <a:srgbClr val="F1F1F4"/>
                </a:solidFill>
                <a:latin typeface="Mona Sans Semi Bold" pitchFamily="34" charset="0"/>
                <a:ea typeface="Mona Sans Semi Bold" pitchFamily="34" charset="-122"/>
                <a:cs typeface="Mona Sans Semi Bold" pitchFamily="34" charset="-120"/>
              </a:rPr>
              <a:t>DataScribe</a:t>
            </a:r>
            <a:endParaRPr lang="en-US" sz="8900" dirty="0"/>
          </a:p>
        </p:txBody>
      </p:sp>
      <p:sp>
        <p:nvSpPr>
          <p:cNvPr id="5" name="Text 2"/>
          <p:cNvSpPr/>
          <p:nvPr/>
        </p:nvSpPr>
        <p:spPr>
          <a:xfrm>
            <a:off x="1043821" y="3377922"/>
            <a:ext cx="12542758" cy="566976"/>
          </a:xfrm>
          <a:prstGeom prst="rect">
            <a:avLst/>
          </a:prstGeom>
          <a:noFill/>
          <a:ln/>
        </p:spPr>
        <p:txBody>
          <a:bodyPr wrap="none" lIns="0" tIns="0" rIns="0" bIns="0" rtlCol="0" anchor="t"/>
          <a:lstStyle/>
          <a:p>
            <a:pPr algn="ctr" indent="0" marL="0">
              <a:lnSpc>
                <a:spcPts val="4450"/>
              </a:lnSpc>
              <a:buNone/>
            </a:pPr>
            <a:r>
              <a:rPr lang="en-US" sz="3550" dirty="0">
                <a:solidFill>
                  <a:srgbClr val="FFFFFF"/>
                </a:solidFill>
                <a:latin typeface="Mona Sans Semi Bold" pitchFamily="34" charset="0"/>
                <a:ea typeface="Mona Sans Semi Bold" pitchFamily="34" charset="-122"/>
                <a:cs typeface="Mona Sans Semi Bold" pitchFamily="34" charset="-120"/>
              </a:rPr>
              <a:t>Revolutionizing Data Analysis with Intelligent Automation</a:t>
            </a:r>
            <a:endParaRPr lang="en-US" sz="3550" dirty="0"/>
          </a:p>
        </p:txBody>
      </p:sp>
      <p:sp>
        <p:nvSpPr>
          <p:cNvPr id="6" name="Text 3"/>
          <p:cNvSpPr/>
          <p:nvPr/>
        </p:nvSpPr>
        <p:spPr>
          <a:xfrm>
            <a:off x="793790" y="4285059"/>
            <a:ext cx="13042821" cy="907018"/>
          </a:xfrm>
          <a:prstGeom prst="rect">
            <a:avLst/>
          </a:prstGeom>
          <a:noFill/>
          <a:ln/>
        </p:spPr>
        <p:txBody>
          <a:bodyPr wrap="square" lIns="0" tIns="0" rIns="0" bIns="0" rtlCol="0" anchor="t"/>
          <a:lstStyle/>
          <a:p>
            <a:pPr algn="ctr" indent="0" marL="0">
              <a:lnSpc>
                <a:spcPts val="3550"/>
              </a:lnSpc>
              <a:buNone/>
            </a:pPr>
            <a:r>
              <a:rPr lang="en-US" sz="2200" dirty="0">
                <a:solidFill>
                  <a:srgbClr val="D4D6DD"/>
                </a:solidFill>
                <a:latin typeface="Funnel Sans" pitchFamily="34" charset="0"/>
                <a:ea typeface="Funnel Sans" pitchFamily="34" charset="-122"/>
                <a:cs typeface="Funnel Sans" pitchFamily="34" charset="-120"/>
              </a:rPr>
              <a:t>Submitted in partial fulfillment of the requirements for the award of degree of BACHELOR OF TECHNOLOGY</a:t>
            </a:r>
            <a:endParaRPr lang="en-US" sz="2200" dirty="0"/>
          </a:p>
        </p:txBody>
      </p:sp>
      <p:sp>
        <p:nvSpPr>
          <p:cNvPr id="7" name="Text 4"/>
          <p:cNvSpPr/>
          <p:nvPr/>
        </p:nvSpPr>
        <p:spPr>
          <a:xfrm>
            <a:off x="793790" y="5447228"/>
            <a:ext cx="13042821" cy="453509"/>
          </a:xfrm>
          <a:prstGeom prst="rect">
            <a:avLst/>
          </a:prstGeom>
          <a:noFill/>
          <a:ln/>
        </p:spPr>
        <p:txBody>
          <a:bodyPr wrap="none" lIns="0" tIns="0" rIns="0" bIns="0" rtlCol="0" anchor="t"/>
          <a:lstStyle/>
          <a:p>
            <a:pPr algn="ctr" indent="0" marL="0">
              <a:lnSpc>
                <a:spcPts val="3550"/>
              </a:lnSpc>
              <a:buNone/>
            </a:pPr>
            <a:r>
              <a:rPr lang="en-US" sz="2200" dirty="0">
                <a:solidFill>
                  <a:srgbClr val="D4D6DD"/>
                </a:solidFill>
                <a:latin typeface="Funnel Sans" pitchFamily="34" charset="0"/>
                <a:ea typeface="Funnel Sans" pitchFamily="34" charset="-122"/>
                <a:cs typeface="Funnel Sans" pitchFamily="34" charset="-120"/>
              </a:rPr>
              <a:t>Dr. A.P.J. Abdul Kalam Technical University, Lucknow</a:t>
            </a:r>
            <a:endParaRPr lang="en-US" sz="2200" dirty="0"/>
          </a:p>
        </p:txBody>
      </p:sp>
      <p:sp>
        <p:nvSpPr>
          <p:cNvPr id="8" name="Text 5"/>
          <p:cNvSpPr/>
          <p:nvPr/>
        </p:nvSpPr>
        <p:spPr>
          <a:xfrm>
            <a:off x="793790" y="6155888"/>
            <a:ext cx="13042821" cy="453509"/>
          </a:xfrm>
          <a:prstGeom prst="rect">
            <a:avLst/>
          </a:prstGeom>
          <a:noFill/>
          <a:ln/>
        </p:spPr>
        <p:txBody>
          <a:bodyPr wrap="none" lIns="0" tIns="0" rIns="0" bIns="0" rtlCol="0" anchor="t"/>
          <a:lstStyle/>
          <a:p>
            <a:pPr algn="ctr" indent="0" marL="0">
              <a:lnSpc>
                <a:spcPts val="3550"/>
              </a:lnSpc>
              <a:buNone/>
            </a:pPr>
            <a:r>
              <a:rPr lang="en-US" sz="2200" dirty="0">
                <a:solidFill>
                  <a:srgbClr val="FFFFFF"/>
                </a:solidFill>
                <a:latin typeface="Funnel Sans" pitchFamily="34" charset="0"/>
                <a:ea typeface="Funnel Sans" pitchFamily="34" charset="-122"/>
                <a:cs typeface="Funnel Sans" pitchFamily="34" charset="-120"/>
              </a:rPr>
              <a:t>Session (2025-2026)</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479846" y="1010722"/>
            <a:ext cx="5670590" cy="708779"/>
          </a:xfrm>
          <a:prstGeom prst="rect">
            <a:avLst/>
          </a:prstGeom>
          <a:noFill/>
          <a:ln/>
        </p:spPr>
        <p:txBody>
          <a:bodyPr wrap="none" lIns="0" tIns="0" rIns="0" bIns="0" rtlCol="0" anchor="t"/>
          <a:lstStyle/>
          <a:p>
            <a:pPr algn="ctr" indent="0" marL="0">
              <a:lnSpc>
                <a:spcPts val="5550"/>
              </a:lnSpc>
              <a:buNone/>
            </a:pPr>
            <a:r>
              <a:rPr lang="en-US" sz="4450" dirty="0">
                <a:solidFill>
                  <a:srgbClr val="FFFFFF"/>
                </a:solidFill>
                <a:latin typeface="Mona Sans Semi Bold" pitchFamily="34" charset="0"/>
                <a:ea typeface="Mona Sans Semi Bold" pitchFamily="34" charset="-122"/>
                <a:cs typeface="Mona Sans Semi Bold" pitchFamily="34" charset="-120"/>
              </a:rPr>
              <a:t>Conclusion</a:t>
            </a:r>
            <a:endParaRPr lang="en-US" sz="4450" dirty="0"/>
          </a:p>
        </p:txBody>
      </p:sp>
      <p:sp>
        <p:nvSpPr>
          <p:cNvPr id="3" name="Text 1"/>
          <p:cNvSpPr/>
          <p:nvPr/>
        </p:nvSpPr>
        <p:spPr>
          <a:xfrm>
            <a:off x="793790" y="2173129"/>
            <a:ext cx="13042821" cy="1360527"/>
          </a:xfrm>
          <a:prstGeom prst="rect">
            <a:avLst/>
          </a:prstGeom>
          <a:noFill/>
          <a:ln/>
        </p:spPr>
        <p:txBody>
          <a:bodyPr wrap="square" lIns="0" tIns="0" rIns="0" bIns="0" rtlCol="0" anchor="t"/>
          <a:lstStyle/>
          <a:p>
            <a:pPr algn="l" indent="0" marL="0">
              <a:lnSpc>
                <a:spcPts val="3550"/>
              </a:lnSpc>
              <a:buNone/>
            </a:pPr>
            <a:r>
              <a:rPr lang="en-US" sz="2200" dirty="0">
                <a:solidFill>
                  <a:srgbClr val="FFFFFF"/>
                </a:solidFill>
                <a:latin typeface="Funnel Sans" pitchFamily="34" charset="0"/>
                <a:ea typeface="Funnel Sans" pitchFamily="34" charset="-122"/>
                <a:cs typeface="Funnel Sans" pitchFamily="34" charset="-120"/>
              </a:rPr>
              <a:t>DataScribe represents a significant advancement in automated data analysis, bridging the gap between raw statistical output and human-friendly insights. By combining cutting-edge data science with intuitive storytelling, it democratizes data analysis.</a:t>
            </a:r>
            <a:endParaRPr lang="en-US" sz="2200" dirty="0"/>
          </a:p>
        </p:txBody>
      </p:sp>
      <p:sp>
        <p:nvSpPr>
          <p:cNvPr id="4" name="Text 2"/>
          <p:cNvSpPr/>
          <p:nvPr/>
        </p:nvSpPr>
        <p:spPr>
          <a:xfrm>
            <a:off x="793790" y="3788807"/>
            <a:ext cx="13042821" cy="1360527"/>
          </a:xfrm>
          <a:prstGeom prst="rect">
            <a:avLst/>
          </a:prstGeom>
          <a:noFill/>
          <a:ln/>
        </p:spPr>
        <p:txBody>
          <a:bodyPr wrap="square" lIns="0" tIns="0" rIns="0" bIns="0" rtlCol="0" anchor="t"/>
          <a:lstStyle/>
          <a:p>
            <a:pPr algn="l" indent="0" marL="0">
              <a:lnSpc>
                <a:spcPts val="3550"/>
              </a:lnSpc>
              <a:buNone/>
            </a:pPr>
            <a:r>
              <a:rPr lang="en-US" sz="2200" dirty="0">
                <a:solidFill>
                  <a:srgbClr val="FFFFFF"/>
                </a:solidFill>
                <a:latin typeface="Funnel Sans" pitchFamily="34" charset="0"/>
                <a:ea typeface="Funnel Sans" pitchFamily="34" charset="-122"/>
                <a:cs typeface="Funnel Sans" pitchFamily="34" charset="-120"/>
              </a:rPr>
              <a:t>The platform's comprehensive approach to EDA automation, coupled with optional machine learning capabilities, positions it as a valuable tool for academic research, business intelligence, and data-driven decision-making.</a:t>
            </a:r>
            <a:endParaRPr lang="en-US" sz="2200" dirty="0"/>
          </a:p>
        </p:txBody>
      </p:sp>
      <p:sp>
        <p:nvSpPr>
          <p:cNvPr id="5" name="Text 3"/>
          <p:cNvSpPr/>
          <p:nvPr/>
        </p:nvSpPr>
        <p:spPr>
          <a:xfrm>
            <a:off x="1133951" y="5744647"/>
            <a:ext cx="12702659" cy="1133951"/>
          </a:xfrm>
          <a:prstGeom prst="rect">
            <a:avLst/>
          </a:prstGeom>
          <a:noFill/>
          <a:ln/>
        </p:spPr>
        <p:txBody>
          <a:bodyPr wrap="square" lIns="0" tIns="0" rIns="0" bIns="0" rtlCol="0" anchor="t"/>
          <a:lstStyle/>
          <a:p>
            <a:pPr algn="ctr" indent="0" marL="0">
              <a:lnSpc>
                <a:spcPts val="4450"/>
              </a:lnSpc>
              <a:buNone/>
            </a:pPr>
            <a:r>
              <a:rPr lang="en-US" sz="3550" dirty="0">
                <a:solidFill>
                  <a:srgbClr val="FFFFFF"/>
                </a:solidFill>
                <a:latin typeface="Mona Sans Semi Bold" pitchFamily="34" charset="0"/>
                <a:ea typeface="Mona Sans Semi Bold" pitchFamily="34" charset="-122"/>
                <a:cs typeface="Mona Sans Semi Bold" pitchFamily="34" charset="-120"/>
              </a:rPr>
              <a:t>"DataScribe transforms data from numbers into narratives, making every dataset tell its story."</a:t>
            </a:r>
            <a:endParaRPr lang="en-US" sz="3550" dirty="0"/>
          </a:p>
        </p:txBody>
      </p:sp>
      <p:sp>
        <p:nvSpPr>
          <p:cNvPr id="6" name="Shape 4"/>
          <p:cNvSpPr/>
          <p:nvPr/>
        </p:nvSpPr>
        <p:spPr>
          <a:xfrm>
            <a:off x="793790" y="5404485"/>
            <a:ext cx="30480" cy="1814274"/>
          </a:xfrm>
          <a:prstGeom prst="rect">
            <a:avLst/>
          </a:prstGeom>
          <a:solidFill>
            <a:srgbClr val="373B48"/>
          </a:solidFill>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737616" y="566976"/>
            <a:ext cx="5155168" cy="644366"/>
          </a:xfrm>
          <a:prstGeom prst="rect">
            <a:avLst/>
          </a:prstGeom>
          <a:noFill/>
          <a:ln/>
        </p:spPr>
        <p:txBody>
          <a:bodyPr wrap="none" lIns="0" tIns="0" rIns="0" bIns="0" rtlCol="0" anchor="t"/>
          <a:lstStyle/>
          <a:p>
            <a:pPr algn="ctr" indent="0" marL="0">
              <a:lnSpc>
                <a:spcPts val="5050"/>
              </a:lnSpc>
              <a:buNone/>
            </a:pPr>
            <a:r>
              <a:rPr lang="en-US" sz="4050" dirty="0">
                <a:solidFill>
                  <a:srgbClr val="FFFFFF"/>
                </a:solidFill>
                <a:latin typeface="Mona Sans Semi Bold" pitchFamily="34" charset="0"/>
                <a:ea typeface="Mona Sans Semi Bold" pitchFamily="34" charset="-122"/>
                <a:cs typeface="Mona Sans Semi Bold" pitchFamily="34" charset="-120"/>
              </a:rPr>
              <a:t>Introduction</a:t>
            </a:r>
            <a:endParaRPr lang="en-US" sz="4050" dirty="0"/>
          </a:p>
        </p:txBody>
      </p:sp>
      <p:sp>
        <p:nvSpPr>
          <p:cNvPr id="3" name="Text 1"/>
          <p:cNvSpPr/>
          <p:nvPr/>
        </p:nvSpPr>
        <p:spPr>
          <a:xfrm>
            <a:off x="721638" y="1706047"/>
            <a:ext cx="6342102" cy="1319689"/>
          </a:xfrm>
          <a:prstGeom prst="rect">
            <a:avLst/>
          </a:prstGeom>
          <a:noFill/>
          <a:ln/>
        </p:spPr>
        <p:txBody>
          <a:bodyPr wrap="square" lIns="0" tIns="0" rIns="0" bIns="0" rtlCol="0" anchor="t"/>
          <a:lstStyle/>
          <a:p>
            <a:pPr algn="l" indent="0" marL="0">
              <a:lnSpc>
                <a:spcPts val="2550"/>
              </a:lnSpc>
              <a:buNone/>
            </a:pPr>
            <a:r>
              <a:rPr lang="en-US" sz="1600" dirty="0">
                <a:solidFill>
                  <a:srgbClr val="FFFFFF"/>
                </a:solidFill>
                <a:latin typeface="Funnel Sans" pitchFamily="34" charset="0"/>
                <a:ea typeface="Funnel Sans" pitchFamily="34" charset="-122"/>
                <a:cs typeface="Funnel Sans" pitchFamily="34" charset="-120"/>
              </a:rPr>
              <a:t>In today's digital landscape, organizations generate massive volumes of data daily, holding immense potential for strategic decisions. However, transforming raw data into actionable insights remains a significant challenge.</a:t>
            </a:r>
            <a:endParaRPr lang="en-US" sz="1600" dirty="0"/>
          </a:p>
        </p:txBody>
      </p:sp>
      <p:pic>
        <p:nvPicPr>
          <p:cNvPr id="4" name="Image 0" descr="preencoded.png">    </p:cNvPr>
          <p:cNvPicPr>
            <a:picLocks noChangeAspect="1"/>
          </p:cNvPicPr>
          <p:nvPr/>
        </p:nvPicPr>
        <p:blipFill>
          <a:blip r:embed="rId1"/>
          <a:stretch>
            <a:fillRect/>
          </a:stretch>
        </p:blipFill>
        <p:spPr>
          <a:xfrm>
            <a:off x="7574280" y="1752481"/>
            <a:ext cx="6342102" cy="634210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633299"/>
            <a:ext cx="8973026" cy="708779"/>
          </a:xfrm>
          <a:prstGeom prst="rect">
            <a:avLst/>
          </a:prstGeom>
          <a:noFill/>
          <a:ln/>
        </p:spPr>
        <p:txBody>
          <a:bodyPr wrap="none" lIns="0" tIns="0" rIns="0" bIns="0" rtlCol="0" anchor="t"/>
          <a:lstStyle/>
          <a:p>
            <a:pPr algn="l" indent="0" marL="0">
              <a:lnSpc>
                <a:spcPts val="5550"/>
              </a:lnSpc>
              <a:buNone/>
            </a:pPr>
            <a:r>
              <a:rPr lang="en-US" sz="4450" dirty="0">
                <a:solidFill>
                  <a:srgbClr val="373B48"/>
                </a:solidFill>
                <a:latin typeface="Mona Sans Semi Bold" pitchFamily="34" charset="0"/>
                <a:ea typeface="Mona Sans Semi Bold" pitchFamily="34" charset="-122"/>
                <a:cs typeface="Mona Sans Semi Bold" pitchFamily="34" charset="-120"/>
              </a:rPr>
              <a:t>The Challenge of Traditional EDA</a:t>
            </a:r>
            <a:endParaRPr lang="en-US" sz="4450" dirty="0"/>
          </a:p>
        </p:txBody>
      </p:sp>
      <p:sp>
        <p:nvSpPr>
          <p:cNvPr id="3" name="Shape 1"/>
          <p:cNvSpPr/>
          <p:nvPr/>
        </p:nvSpPr>
        <p:spPr>
          <a:xfrm>
            <a:off x="793790" y="2795707"/>
            <a:ext cx="6407944" cy="2456617"/>
          </a:xfrm>
          <a:prstGeom prst="roundRect">
            <a:avLst>
              <a:gd name="adj" fmla="val 3878"/>
            </a:avLst>
          </a:prstGeom>
          <a:solidFill>
            <a:srgbClr val="FFFFFF">
              <a:alpha val="95000"/>
            </a:srgbClr>
          </a:solidFill>
          <a:ln w="30480">
            <a:solidFill>
              <a:srgbClr val="C8CACF"/>
            </a:solidFill>
            <a:prstDash val="solid"/>
          </a:ln>
        </p:spPr>
      </p:sp>
      <p:sp>
        <p:nvSpPr>
          <p:cNvPr id="4" name="Shape 2"/>
          <p:cNvSpPr/>
          <p:nvPr/>
        </p:nvSpPr>
        <p:spPr>
          <a:xfrm>
            <a:off x="793790" y="2795707"/>
            <a:ext cx="60960" cy="2456617"/>
          </a:xfrm>
          <a:prstGeom prst="roundRect">
            <a:avLst>
              <a:gd name="adj" fmla="val 156279"/>
            </a:avLst>
          </a:prstGeom>
          <a:solidFill>
            <a:srgbClr val="373B48"/>
          </a:solidFill>
          <a:ln/>
        </p:spPr>
      </p:sp>
      <p:sp>
        <p:nvSpPr>
          <p:cNvPr id="5" name="Text 3"/>
          <p:cNvSpPr/>
          <p:nvPr/>
        </p:nvSpPr>
        <p:spPr>
          <a:xfrm>
            <a:off x="1112044" y="3053001"/>
            <a:ext cx="3514963" cy="354330"/>
          </a:xfrm>
          <a:prstGeom prst="rect">
            <a:avLst/>
          </a:prstGeom>
          <a:noFill/>
          <a:ln/>
        </p:spPr>
        <p:txBody>
          <a:bodyPr wrap="none" lIns="0" tIns="0" rIns="0" bIns="0" rtlCol="0" anchor="t"/>
          <a:lstStyle/>
          <a:p>
            <a:pPr algn="l" indent="0" marL="0">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Manual &amp; Labor-Intensive</a:t>
            </a:r>
            <a:endParaRPr lang="en-US" sz="2200" dirty="0"/>
          </a:p>
        </p:txBody>
      </p:sp>
      <p:sp>
        <p:nvSpPr>
          <p:cNvPr id="6" name="Text 4"/>
          <p:cNvSpPr/>
          <p:nvPr/>
        </p:nvSpPr>
        <p:spPr>
          <a:xfrm>
            <a:off x="1112044" y="3543419"/>
            <a:ext cx="5832396" cy="1088708"/>
          </a:xfrm>
          <a:prstGeom prst="rect">
            <a:avLst/>
          </a:prstGeom>
          <a:noFill/>
          <a:ln/>
        </p:spPr>
        <p:txBody>
          <a:bodyPr wrap="square" lIns="0" tIns="0" rIns="0" bIns="0" rtlCol="0" anchor="t"/>
          <a:lstStyle/>
          <a:p>
            <a:pPr algn="l" indent="0" marL="0">
              <a:lnSpc>
                <a:spcPts val="2850"/>
              </a:lnSpc>
              <a:buNone/>
            </a:pPr>
            <a:r>
              <a:rPr lang="en-US" sz="1750" dirty="0">
                <a:solidFill>
                  <a:srgbClr val="52586B"/>
                </a:solidFill>
                <a:latin typeface="Funnel Sans" pitchFamily="34" charset="0"/>
                <a:ea typeface="Funnel Sans" pitchFamily="34" charset="-122"/>
                <a:cs typeface="Funnel Sans" pitchFamily="34" charset="-120"/>
              </a:rPr>
              <a:t>Traditional Exploratory Data Analysis (EDA) is a manual, labor-intensive process involving data cleaning, statistical analysis, and visualization creation.</a:t>
            </a:r>
            <a:endParaRPr lang="en-US" sz="1750" dirty="0"/>
          </a:p>
        </p:txBody>
      </p:sp>
      <p:sp>
        <p:nvSpPr>
          <p:cNvPr id="7" name="Shape 5"/>
          <p:cNvSpPr/>
          <p:nvPr/>
        </p:nvSpPr>
        <p:spPr>
          <a:xfrm>
            <a:off x="7428548" y="2795707"/>
            <a:ext cx="6408063" cy="2456617"/>
          </a:xfrm>
          <a:prstGeom prst="roundRect">
            <a:avLst>
              <a:gd name="adj" fmla="val 3878"/>
            </a:avLst>
          </a:prstGeom>
          <a:solidFill>
            <a:srgbClr val="FFFFFF">
              <a:alpha val="95000"/>
            </a:srgbClr>
          </a:solidFill>
          <a:ln w="30480">
            <a:solidFill>
              <a:srgbClr val="C8CACF"/>
            </a:solidFill>
            <a:prstDash val="solid"/>
          </a:ln>
        </p:spPr>
      </p:sp>
      <p:sp>
        <p:nvSpPr>
          <p:cNvPr id="8" name="Shape 6"/>
          <p:cNvSpPr/>
          <p:nvPr/>
        </p:nvSpPr>
        <p:spPr>
          <a:xfrm>
            <a:off x="7428548" y="2795707"/>
            <a:ext cx="60960" cy="2456617"/>
          </a:xfrm>
          <a:prstGeom prst="roundRect">
            <a:avLst>
              <a:gd name="adj" fmla="val 156279"/>
            </a:avLst>
          </a:prstGeom>
          <a:solidFill>
            <a:srgbClr val="373B48"/>
          </a:solidFill>
          <a:ln/>
        </p:spPr>
      </p:sp>
      <p:sp>
        <p:nvSpPr>
          <p:cNvPr id="9" name="Text 7"/>
          <p:cNvSpPr/>
          <p:nvPr/>
        </p:nvSpPr>
        <p:spPr>
          <a:xfrm>
            <a:off x="7746802" y="305300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Technical Barriers</a:t>
            </a:r>
            <a:endParaRPr lang="en-US" sz="2200" dirty="0"/>
          </a:p>
        </p:txBody>
      </p:sp>
      <p:sp>
        <p:nvSpPr>
          <p:cNvPr id="10" name="Text 8"/>
          <p:cNvSpPr/>
          <p:nvPr/>
        </p:nvSpPr>
        <p:spPr>
          <a:xfrm>
            <a:off x="7746802" y="3543419"/>
            <a:ext cx="5832515" cy="1451610"/>
          </a:xfrm>
          <a:prstGeom prst="rect">
            <a:avLst/>
          </a:prstGeom>
          <a:noFill/>
          <a:ln/>
        </p:spPr>
        <p:txBody>
          <a:bodyPr wrap="square" lIns="0" tIns="0" rIns="0" bIns="0" rtlCol="0" anchor="t"/>
          <a:lstStyle/>
          <a:p>
            <a:pPr algn="l" indent="0" marL="0">
              <a:lnSpc>
                <a:spcPts val="2850"/>
              </a:lnSpc>
              <a:buNone/>
            </a:pPr>
            <a:r>
              <a:rPr lang="en-US" sz="1750" dirty="0">
                <a:solidFill>
                  <a:srgbClr val="52586B"/>
                </a:solidFill>
                <a:latin typeface="Funnel Sans" pitchFamily="34" charset="0"/>
                <a:ea typeface="Funnel Sans" pitchFamily="34" charset="-122"/>
                <a:cs typeface="Funnel Sans" pitchFamily="34" charset="-120"/>
              </a:rPr>
              <a:t>It requires specialized knowledge of programming languages (Python/R), statistical concepts, and data visualization best practices, creating bottlenecks for many users.</a:t>
            </a:r>
            <a:endParaRPr lang="en-US" sz="1750" dirty="0"/>
          </a:p>
        </p:txBody>
      </p:sp>
      <p:sp>
        <p:nvSpPr>
          <p:cNvPr id="11" name="Text 9"/>
          <p:cNvSpPr/>
          <p:nvPr/>
        </p:nvSpPr>
        <p:spPr>
          <a:xfrm>
            <a:off x="793790" y="5507474"/>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52586B"/>
                </a:solidFill>
                <a:latin typeface="Funnel Sans" pitchFamily="34" charset="0"/>
                <a:ea typeface="Funnel Sans" pitchFamily="34" charset="-122"/>
                <a:cs typeface="Funnel Sans" pitchFamily="34" charset="-120"/>
              </a:rPr>
              <a:t>This process often requires specialized knowledge of programming languages like Python or R, statistical concepts, and data visualization best practices. For many students, researchers, and business professionals, these technical barriers create a significant bottleneck in their data analysis workflow.</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111115" y="428268"/>
            <a:ext cx="4408170" cy="486728"/>
          </a:xfrm>
          <a:prstGeom prst="rect">
            <a:avLst/>
          </a:prstGeom>
          <a:noFill/>
          <a:ln/>
        </p:spPr>
        <p:txBody>
          <a:bodyPr wrap="none" lIns="0" tIns="0" rIns="0" bIns="0" rtlCol="0" anchor="t"/>
          <a:lstStyle/>
          <a:p>
            <a:pPr algn="ctr" indent="0" marL="0">
              <a:lnSpc>
                <a:spcPts val="3800"/>
              </a:lnSpc>
              <a:buNone/>
            </a:pPr>
            <a:r>
              <a:rPr lang="en-US" sz="3050" dirty="0">
                <a:solidFill>
                  <a:srgbClr val="FFFFFF"/>
                </a:solidFill>
                <a:latin typeface="Mona Sans Semi Bold" pitchFamily="34" charset="0"/>
                <a:ea typeface="Mona Sans Semi Bold" pitchFamily="34" charset="-122"/>
                <a:cs typeface="Mona Sans Semi Bold" pitchFamily="34" charset="-120"/>
              </a:rPr>
              <a:t>Introducing DataScribe</a:t>
            </a:r>
            <a:endParaRPr lang="en-US" sz="3050" dirty="0"/>
          </a:p>
        </p:txBody>
      </p:sp>
      <p:sp>
        <p:nvSpPr>
          <p:cNvPr id="3" name="Text 1"/>
          <p:cNvSpPr/>
          <p:nvPr/>
        </p:nvSpPr>
        <p:spPr>
          <a:xfrm>
            <a:off x="545187" y="1288733"/>
            <a:ext cx="6579989" cy="934403"/>
          </a:xfrm>
          <a:prstGeom prst="rect">
            <a:avLst/>
          </a:prstGeom>
          <a:noFill/>
          <a:ln/>
        </p:spPr>
        <p:txBody>
          <a:bodyPr wrap="square" lIns="0" tIns="0" rIns="0" bIns="0" rtlCol="0" anchor="t"/>
          <a:lstStyle/>
          <a:p>
            <a:pPr algn="l" indent="0" marL="0">
              <a:lnSpc>
                <a:spcPts val="2450"/>
              </a:lnSpc>
              <a:buNone/>
            </a:pPr>
            <a:r>
              <a:rPr lang="en-US" sz="1500" dirty="0">
                <a:solidFill>
                  <a:srgbClr val="FFFFFF"/>
                </a:solidFill>
                <a:latin typeface="Funnel Sans" pitchFamily="34" charset="0"/>
                <a:ea typeface="Funnel Sans" pitchFamily="34" charset="-122"/>
                <a:cs typeface="Funnel Sans" pitchFamily="34" charset="-120"/>
              </a:rPr>
              <a:t>DataScribe revolutionizes traditional EDA by introducing intelligent automation. It leverages advanced data science and NLP to transform raw datasets into comprehensive, narrative-driven reports.</a:t>
            </a:r>
            <a:endParaRPr lang="en-US" sz="1500" dirty="0"/>
          </a:p>
        </p:txBody>
      </p:sp>
      <p:pic>
        <p:nvPicPr>
          <p:cNvPr id="4" name="Image 0" descr="preencoded.png">    </p:cNvPr>
          <p:cNvPicPr>
            <a:picLocks noChangeAspect="1"/>
          </p:cNvPicPr>
          <p:nvPr/>
        </p:nvPicPr>
        <p:blipFill>
          <a:blip r:embed="rId1"/>
          <a:stretch>
            <a:fillRect/>
          </a:stretch>
        </p:blipFill>
        <p:spPr>
          <a:xfrm>
            <a:off x="7512844" y="1323737"/>
            <a:ext cx="6579989" cy="6579989"/>
          </a:xfrm>
          <a:prstGeom prst="rect">
            <a:avLst/>
          </a:prstGeom>
        </p:spPr>
      </p:pic>
      <p:sp>
        <p:nvSpPr>
          <p:cNvPr id="5" name="Text 2"/>
          <p:cNvSpPr/>
          <p:nvPr/>
        </p:nvSpPr>
        <p:spPr>
          <a:xfrm>
            <a:off x="545187" y="8254008"/>
            <a:ext cx="13540026" cy="622935"/>
          </a:xfrm>
          <a:prstGeom prst="rect">
            <a:avLst/>
          </a:prstGeom>
          <a:noFill/>
          <a:ln/>
        </p:spPr>
        <p:txBody>
          <a:bodyPr wrap="square" lIns="0" tIns="0" rIns="0" bIns="0" rtlCol="0" anchor="t"/>
          <a:lstStyle/>
          <a:p>
            <a:pPr algn="l" indent="0" marL="0">
              <a:lnSpc>
                <a:spcPts val="2450"/>
              </a:lnSpc>
              <a:buNone/>
            </a:pPr>
            <a:r>
              <a:rPr lang="en-US" sz="1500" dirty="0">
                <a:solidFill>
                  <a:srgbClr val="FFFFFF"/>
                </a:solidFill>
                <a:latin typeface="Funnel Sans" pitchFamily="34" charset="0"/>
                <a:ea typeface="Funnel Sans" pitchFamily="34" charset="-122"/>
                <a:cs typeface="Funnel Sans" pitchFamily="34" charset="-120"/>
              </a:rPr>
              <a:t>Unlike traditional tools, DataScribe acts as an intelligent data analyst, discovering patterns and explaining their significance in plain language. It bridges complex statistical analysis with human understanding, making insights accessible to all technical skill levels.</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68536" y="551974"/>
            <a:ext cx="12497991" cy="596860"/>
          </a:xfrm>
          <a:prstGeom prst="rect">
            <a:avLst/>
          </a:prstGeom>
          <a:noFill/>
          <a:ln/>
        </p:spPr>
        <p:txBody>
          <a:bodyPr wrap="none" lIns="0" tIns="0" rIns="0" bIns="0" rtlCol="0" anchor="t"/>
          <a:lstStyle/>
          <a:p>
            <a:pPr algn="l" indent="0" marL="0">
              <a:lnSpc>
                <a:spcPts val="4700"/>
              </a:lnSpc>
              <a:buNone/>
            </a:pPr>
            <a:r>
              <a:rPr lang="en-US" sz="3750" dirty="0">
                <a:solidFill>
                  <a:srgbClr val="373B48"/>
                </a:solidFill>
                <a:latin typeface="Mona Sans Semi Bold" pitchFamily="34" charset="0"/>
                <a:ea typeface="Mona Sans Semi Bold" pitchFamily="34" charset="-122"/>
                <a:cs typeface="Mona Sans Semi Bold" pitchFamily="34" charset="-120"/>
              </a:rPr>
              <a:t>Problem Statement: Current Data Analysis Challenges</a:t>
            </a:r>
            <a:endParaRPr lang="en-US" sz="3750" dirty="0"/>
          </a:p>
        </p:txBody>
      </p:sp>
      <p:sp>
        <p:nvSpPr>
          <p:cNvPr id="3" name="Shape 1"/>
          <p:cNvSpPr/>
          <p:nvPr/>
        </p:nvSpPr>
        <p:spPr>
          <a:xfrm>
            <a:off x="668536" y="1632228"/>
            <a:ext cx="95488" cy="95488"/>
          </a:xfrm>
          <a:prstGeom prst="roundRect">
            <a:avLst>
              <a:gd name="adj" fmla="val 478804"/>
            </a:avLst>
          </a:prstGeom>
          <a:solidFill>
            <a:srgbClr val="373B48"/>
          </a:solidFill>
          <a:ln/>
        </p:spPr>
      </p:sp>
      <p:sp>
        <p:nvSpPr>
          <p:cNvPr id="4" name="Text 2"/>
          <p:cNvSpPr/>
          <p:nvPr/>
        </p:nvSpPr>
        <p:spPr>
          <a:xfrm>
            <a:off x="955000" y="1530787"/>
            <a:ext cx="3190994" cy="298490"/>
          </a:xfrm>
          <a:prstGeom prst="rect">
            <a:avLst/>
          </a:prstGeom>
          <a:noFill/>
          <a:ln/>
        </p:spPr>
        <p:txBody>
          <a:bodyPr wrap="none" lIns="0" tIns="0" rIns="0" bIns="0" rtlCol="0" anchor="t"/>
          <a:lstStyle/>
          <a:p>
            <a:pPr algn="l" indent="0" marL="0">
              <a:lnSpc>
                <a:spcPts val="2350"/>
              </a:lnSpc>
              <a:buNone/>
            </a:pPr>
            <a:r>
              <a:rPr lang="en-US" sz="1850" dirty="0">
                <a:solidFill>
                  <a:srgbClr val="52586B"/>
                </a:solidFill>
                <a:latin typeface="Mona Sans Semi Bold" pitchFamily="34" charset="0"/>
                <a:ea typeface="Mona Sans Semi Bold" pitchFamily="34" charset="-122"/>
                <a:cs typeface="Mona Sans Semi Bold" pitchFamily="34" charset="-120"/>
              </a:rPr>
              <a:t>Time-Intensive Manual EDA</a:t>
            </a:r>
            <a:endParaRPr lang="en-US" sz="1850" dirty="0"/>
          </a:p>
        </p:txBody>
      </p:sp>
      <p:sp>
        <p:nvSpPr>
          <p:cNvPr id="5" name="Text 3"/>
          <p:cNvSpPr/>
          <p:nvPr/>
        </p:nvSpPr>
        <p:spPr>
          <a:xfrm>
            <a:off x="955000" y="1943814"/>
            <a:ext cx="13006864" cy="305514"/>
          </a:xfrm>
          <a:prstGeom prst="rect">
            <a:avLst/>
          </a:prstGeom>
          <a:noFill/>
          <a:ln/>
        </p:spPr>
        <p:txBody>
          <a:bodyPr wrap="none" lIns="0" tIns="0" rIns="0" bIns="0" rtlCol="0" anchor="t"/>
          <a:lstStyle/>
          <a:p>
            <a:pPr algn="l" indent="0" marL="0">
              <a:lnSpc>
                <a:spcPts val="2400"/>
              </a:lnSpc>
              <a:buNone/>
            </a:pPr>
            <a:r>
              <a:rPr lang="en-US" sz="1500" dirty="0">
                <a:solidFill>
                  <a:srgbClr val="52586B"/>
                </a:solidFill>
                <a:latin typeface="Funnel Sans" pitchFamily="34" charset="0"/>
                <a:ea typeface="Funnel Sans" pitchFamily="34" charset="-122"/>
                <a:cs typeface="Funnel Sans" pitchFamily="34" charset="-120"/>
              </a:rPr>
              <a:t>Professionals spend 60-80% of their time on data cleaning and exploration.</a:t>
            </a:r>
            <a:endParaRPr lang="en-US" sz="1500" dirty="0"/>
          </a:p>
        </p:txBody>
      </p:sp>
      <p:sp>
        <p:nvSpPr>
          <p:cNvPr id="6" name="Shape 4"/>
          <p:cNvSpPr/>
          <p:nvPr/>
        </p:nvSpPr>
        <p:spPr>
          <a:xfrm>
            <a:off x="668536" y="2732723"/>
            <a:ext cx="95488" cy="95488"/>
          </a:xfrm>
          <a:prstGeom prst="roundRect">
            <a:avLst>
              <a:gd name="adj" fmla="val 478804"/>
            </a:avLst>
          </a:prstGeom>
          <a:solidFill>
            <a:srgbClr val="373B48"/>
          </a:solidFill>
          <a:ln/>
        </p:spPr>
      </p:sp>
      <p:sp>
        <p:nvSpPr>
          <p:cNvPr id="7" name="Text 5"/>
          <p:cNvSpPr/>
          <p:nvPr/>
        </p:nvSpPr>
        <p:spPr>
          <a:xfrm>
            <a:off x="955000" y="2631281"/>
            <a:ext cx="2387798" cy="298490"/>
          </a:xfrm>
          <a:prstGeom prst="rect">
            <a:avLst/>
          </a:prstGeom>
          <a:noFill/>
          <a:ln/>
        </p:spPr>
        <p:txBody>
          <a:bodyPr wrap="none" lIns="0" tIns="0" rIns="0" bIns="0" rtlCol="0" anchor="t"/>
          <a:lstStyle/>
          <a:p>
            <a:pPr algn="l" indent="0" marL="0">
              <a:lnSpc>
                <a:spcPts val="2350"/>
              </a:lnSpc>
              <a:buNone/>
            </a:pPr>
            <a:r>
              <a:rPr lang="en-US" sz="1850" dirty="0">
                <a:solidFill>
                  <a:srgbClr val="52586B"/>
                </a:solidFill>
                <a:latin typeface="Mona Sans Semi Bold" pitchFamily="34" charset="0"/>
                <a:ea typeface="Mona Sans Semi Bold" pitchFamily="34" charset="-122"/>
                <a:cs typeface="Mona Sans Semi Bold" pitchFamily="34" charset="-120"/>
              </a:rPr>
              <a:t>Technical Barrier</a:t>
            </a:r>
            <a:endParaRPr lang="en-US" sz="1850" dirty="0"/>
          </a:p>
        </p:txBody>
      </p:sp>
      <p:sp>
        <p:nvSpPr>
          <p:cNvPr id="8" name="Text 6"/>
          <p:cNvSpPr/>
          <p:nvPr/>
        </p:nvSpPr>
        <p:spPr>
          <a:xfrm>
            <a:off x="955000" y="3044309"/>
            <a:ext cx="13006864" cy="305514"/>
          </a:xfrm>
          <a:prstGeom prst="rect">
            <a:avLst/>
          </a:prstGeom>
          <a:noFill/>
          <a:ln/>
        </p:spPr>
        <p:txBody>
          <a:bodyPr wrap="none" lIns="0" tIns="0" rIns="0" bIns="0" rtlCol="0" anchor="t"/>
          <a:lstStyle/>
          <a:p>
            <a:pPr algn="l" indent="0" marL="0">
              <a:lnSpc>
                <a:spcPts val="2400"/>
              </a:lnSpc>
              <a:buNone/>
            </a:pPr>
            <a:r>
              <a:rPr lang="en-US" sz="1500" dirty="0">
                <a:solidFill>
                  <a:srgbClr val="52586B"/>
                </a:solidFill>
                <a:latin typeface="Funnel Sans" pitchFamily="34" charset="0"/>
                <a:ea typeface="Funnel Sans" pitchFamily="34" charset="-122"/>
                <a:cs typeface="Funnel Sans" pitchFamily="34" charset="-120"/>
              </a:rPr>
              <a:t>Non-technical stakeholders struggle to interpret statistical outputs.</a:t>
            </a:r>
            <a:endParaRPr lang="en-US" sz="1500" dirty="0"/>
          </a:p>
        </p:txBody>
      </p:sp>
      <p:sp>
        <p:nvSpPr>
          <p:cNvPr id="9" name="Shape 7"/>
          <p:cNvSpPr/>
          <p:nvPr/>
        </p:nvSpPr>
        <p:spPr>
          <a:xfrm>
            <a:off x="668536" y="3833217"/>
            <a:ext cx="95488" cy="95488"/>
          </a:xfrm>
          <a:prstGeom prst="roundRect">
            <a:avLst>
              <a:gd name="adj" fmla="val 478804"/>
            </a:avLst>
          </a:prstGeom>
          <a:solidFill>
            <a:srgbClr val="373B48"/>
          </a:solidFill>
          <a:ln/>
        </p:spPr>
      </p:sp>
      <p:sp>
        <p:nvSpPr>
          <p:cNvPr id="10" name="Text 8"/>
          <p:cNvSpPr/>
          <p:nvPr/>
        </p:nvSpPr>
        <p:spPr>
          <a:xfrm>
            <a:off x="955000" y="3731776"/>
            <a:ext cx="2403038" cy="298490"/>
          </a:xfrm>
          <a:prstGeom prst="rect">
            <a:avLst/>
          </a:prstGeom>
          <a:noFill/>
          <a:ln/>
        </p:spPr>
        <p:txBody>
          <a:bodyPr wrap="none" lIns="0" tIns="0" rIns="0" bIns="0" rtlCol="0" anchor="t"/>
          <a:lstStyle/>
          <a:p>
            <a:pPr algn="l" indent="0" marL="0">
              <a:lnSpc>
                <a:spcPts val="2350"/>
              </a:lnSpc>
              <a:buNone/>
            </a:pPr>
            <a:r>
              <a:rPr lang="en-US" sz="1850" dirty="0">
                <a:solidFill>
                  <a:srgbClr val="52586B"/>
                </a:solidFill>
                <a:latin typeface="Mona Sans Semi Bold" pitchFamily="34" charset="0"/>
                <a:ea typeface="Mona Sans Semi Bold" pitchFamily="34" charset="-122"/>
                <a:cs typeface="Mona Sans Semi Bold" pitchFamily="34" charset="-120"/>
              </a:rPr>
              <a:t>Repetitive Processes</a:t>
            </a:r>
            <a:endParaRPr lang="en-US" sz="1850" dirty="0"/>
          </a:p>
        </p:txBody>
      </p:sp>
      <p:sp>
        <p:nvSpPr>
          <p:cNvPr id="11" name="Text 9"/>
          <p:cNvSpPr/>
          <p:nvPr/>
        </p:nvSpPr>
        <p:spPr>
          <a:xfrm>
            <a:off x="955000" y="4144804"/>
            <a:ext cx="13006864" cy="305514"/>
          </a:xfrm>
          <a:prstGeom prst="rect">
            <a:avLst/>
          </a:prstGeom>
          <a:noFill/>
          <a:ln/>
        </p:spPr>
        <p:txBody>
          <a:bodyPr wrap="none" lIns="0" tIns="0" rIns="0" bIns="0" rtlCol="0" anchor="t"/>
          <a:lstStyle/>
          <a:p>
            <a:pPr algn="l" indent="0" marL="0">
              <a:lnSpc>
                <a:spcPts val="2400"/>
              </a:lnSpc>
              <a:buNone/>
            </a:pPr>
            <a:r>
              <a:rPr lang="en-US" sz="1500" dirty="0">
                <a:solidFill>
                  <a:srgbClr val="52586B"/>
                </a:solidFill>
                <a:latin typeface="Funnel Sans" pitchFamily="34" charset="0"/>
                <a:ea typeface="Funnel Sans" pitchFamily="34" charset="-122"/>
                <a:cs typeface="Funnel Sans" pitchFamily="34" charset="-120"/>
              </a:rPr>
              <a:t>Similar EDA steps are performed repeatedly across projects.</a:t>
            </a:r>
            <a:endParaRPr lang="en-US" sz="1500" dirty="0"/>
          </a:p>
        </p:txBody>
      </p:sp>
      <p:sp>
        <p:nvSpPr>
          <p:cNvPr id="12" name="Shape 10"/>
          <p:cNvSpPr/>
          <p:nvPr/>
        </p:nvSpPr>
        <p:spPr>
          <a:xfrm>
            <a:off x="668536" y="4933712"/>
            <a:ext cx="95488" cy="95488"/>
          </a:xfrm>
          <a:prstGeom prst="roundRect">
            <a:avLst>
              <a:gd name="adj" fmla="val 478804"/>
            </a:avLst>
          </a:prstGeom>
          <a:solidFill>
            <a:srgbClr val="373B48"/>
          </a:solidFill>
          <a:ln/>
        </p:spPr>
      </p:sp>
      <p:sp>
        <p:nvSpPr>
          <p:cNvPr id="13" name="Text 11"/>
          <p:cNvSpPr/>
          <p:nvPr/>
        </p:nvSpPr>
        <p:spPr>
          <a:xfrm>
            <a:off x="955000" y="4832271"/>
            <a:ext cx="3558897" cy="298490"/>
          </a:xfrm>
          <a:prstGeom prst="rect">
            <a:avLst/>
          </a:prstGeom>
          <a:noFill/>
          <a:ln/>
        </p:spPr>
        <p:txBody>
          <a:bodyPr wrap="none" lIns="0" tIns="0" rIns="0" bIns="0" rtlCol="0" anchor="t"/>
          <a:lstStyle/>
          <a:p>
            <a:pPr algn="l" indent="0" marL="0">
              <a:lnSpc>
                <a:spcPts val="2350"/>
              </a:lnSpc>
              <a:buNone/>
            </a:pPr>
            <a:r>
              <a:rPr lang="en-US" sz="1850" dirty="0">
                <a:solidFill>
                  <a:srgbClr val="52586B"/>
                </a:solidFill>
                <a:latin typeface="Mona Sans Semi Bold" pitchFamily="34" charset="0"/>
                <a:ea typeface="Mona Sans Semi Bold" pitchFamily="34" charset="-122"/>
                <a:cs typeface="Mona Sans Semi Bold" pitchFamily="34" charset="-120"/>
              </a:rPr>
              <a:t>Lack of Contextual Storytelling</a:t>
            </a:r>
            <a:endParaRPr lang="en-US" sz="1850" dirty="0"/>
          </a:p>
        </p:txBody>
      </p:sp>
      <p:sp>
        <p:nvSpPr>
          <p:cNvPr id="14" name="Text 12"/>
          <p:cNvSpPr/>
          <p:nvPr/>
        </p:nvSpPr>
        <p:spPr>
          <a:xfrm>
            <a:off x="955000" y="5245298"/>
            <a:ext cx="13006864" cy="305514"/>
          </a:xfrm>
          <a:prstGeom prst="rect">
            <a:avLst/>
          </a:prstGeom>
          <a:noFill/>
          <a:ln/>
        </p:spPr>
        <p:txBody>
          <a:bodyPr wrap="none" lIns="0" tIns="0" rIns="0" bIns="0" rtlCol="0" anchor="t"/>
          <a:lstStyle/>
          <a:p>
            <a:pPr algn="l" indent="0" marL="0">
              <a:lnSpc>
                <a:spcPts val="2400"/>
              </a:lnSpc>
              <a:buNone/>
            </a:pPr>
            <a:r>
              <a:rPr lang="en-US" sz="1500" dirty="0">
                <a:solidFill>
                  <a:srgbClr val="52586B"/>
                </a:solidFill>
                <a:latin typeface="Funnel Sans" pitchFamily="34" charset="0"/>
                <a:ea typeface="Funnel Sans" pitchFamily="34" charset="-122"/>
                <a:cs typeface="Funnel Sans" pitchFamily="34" charset="-120"/>
              </a:rPr>
              <a:t>Raw statistical results lack narrative context.</a:t>
            </a:r>
            <a:endParaRPr lang="en-US" sz="1500" dirty="0"/>
          </a:p>
        </p:txBody>
      </p:sp>
      <p:sp>
        <p:nvSpPr>
          <p:cNvPr id="15" name="Shape 13"/>
          <p:cNvSpPr/>
          <p:nvPr/>
        </p:nvSpPr>
        <p:spPr>
          <a:xfrm>
            <a:off x="668536" y="6034207"/>
            <a:ext cx="95488" cy="95488"/>
          </a:xfrm>
          <a:prstGeom prst="roundRect">
            <a:avLst>
              <a:gd name="adj" fmla="val 478804"/>
            </a:avLst>
          </a:prstGeom>
          <a:solidFill>
            <a:srgbClr val="373B48"/>
          </a:solidFill>
          <a:ln/>
        </p:spPr>
      </p:sp>
      <p:sp>
        <p:nvSpPr>
          <p:cNvPr id="16" name="Text 14"/>
          <p:cNvSpPr/>
          <p:nvPr/>
        </p:nvSpPr>
        <p:spPr>
          <a:xfrm>
            <a:off x="955000" y="5932765"/>
            <a:ext cx="3352205" cy="298490"/>
          </a:xfrm>
          <a:prstGeom prst="rect">
            <a:avLst/>
          </a:prstGeom>
          <a:noFill/>
          <a:ln/>
        </p:spPr>
        <p:txBody>
          <a:bodyPr wrap="none" lIns="0" tIns="0" rIns="0" bIns="0" rtlCol="0" anchor="t"/>
          <a:lstStyle/>
          <a:p>
            <a:pPr algn="l" indent="0" marL="0">
              <a:lnSpc>
                <a:spcPts val="2350"/>
              </a:lnSpc>
              <a:buNone/>
            </a:pPr>
            <a:r>
              <a:rPr lang="en-US" sz="1850" dirty="0">
                <a:solidFill>
                  <a:srgbClr val="52586B"/>
                </a:solidFill>
                <a:latin typeface="Mona Sans Semi Bold" pitchFamily="34" charset="0"/>
                <a:ea typeface="Mona Sans Semi Bold" pitchFamily="34" charset="-122"/>
                <a:cs typeface="Mona Sans Semi Bold" pitchFamily="34" charset="-120"/>
              </a:rPr>
              <a:t>Inconsistent Analysis Quality</a:t>
            </a:r>
            <a:endParaRPr lang="en-US" sz="1850" dirty="0"/>
          </a:p>
        </p:txBody>
      </p:sp>
      <p:sp>
        <p:nvSpPr>
          <p:cNvPr id="17" name="Text 15"/>
          <p:cNvSpPr/>
          <p:nvPr/>
        </p:nvSpPr>
        <p:spPr>
          <a:xfrm>
            <a:off x="955000" y="6345793"/>
            <a:ext cx="13006864" cy="305514"/>
          </a:xfrm>
          <a:prstGeom prst="rect">
            <a:avLst/>
          </a:prstGeom>
          <a:noFill/>
          <a:ln/>
        </p:spPr>
        <p:txBody>
          <a:bodyPr wrap="none" lIns="0" tIns="0" rIns="0" bIns="0" rtlCol="0" anchor="t"/>
          <a:lstStyle/>
          <a:p>
            <a:pPr algn="l" indent="0" marL="0">
              <a:lnSpc>
                <a:spcPts val="2400"/>
              </a:lnSpc>
              <a:buNone/>
            </a:pPr>
            <a:r>
              <a:rPr lang="en-US" sz="1500" dirty="0">
                <a:solidFill>
                  <a:srgbClr val="52586B"/>
                </a:solidFill>
                <a:latin typeface="Funnel Sans" pitchFamily="34" charset="0"/>
                <a:ea typeface="Funnel Sans" pitchFamily="34" charset="-122"/>
                <a:cs typeface="Funnel Sans" pitchFamily="34" charset="-120"/>
              </a:rPr>
              <a:t>Manual analysis quality varies based on individual expertise.</a:t>
            </a:r>
            <a:endParaRPr lang="en-US" sz="1500" dirty="0"/>
          </a:p>
        </p:txBody>
      </p:sp>
      <p:sp>
        <p:nvSpPr>
          <p:cNvPr id="18" name="Shape 16"/>
          <p:cNvSpPr/>
          <p:nvPr/>
        </p:nvSpPr>
        <p:spPr>
          <a:xfrm>
            <a:off x="668536" y="6866096"/>
            <a:ext cx="13293328" cy="811530"/>
          </a:xfrm>
          <a:prstGeom prst="roundRect">
            <a:avLst>
              <a:gd name="adj" fmla="val 9886"/>
            </a:avLst>
          </a:prstGeom>
          <a:solidFill>
            <a:srgbClr val="B6D6FC"/>
          </a:solidFill>
          <a:ln/>
        </p:spPr>
      </p:sp>
      <p:pic>
        <p:nvPicPr>
          <p:cNvPr id="19" name="Image 0" descr="preencoded.png">    </p:cNvPr>
          <p:cNvPicPr>
            <a:picLocks noChangeAspect="1"/>
          </p:cNvPicPr>
          <p:nvPr/>
        </p:nvPicPr>
        <p:blipFill>
          <a:blip r:embed="rId1"/>
          <a:stretch>
            <a:fillRect/>
          </a:stretch>
        </p:blipFill>
        <p:spPr>
          <a:xfrm>
            <a:off x="859512" y="7158633"/>
            <a:ext cx="238720" cy="190976"/>
          </a:xfrm>
          <a:prstGeom prst="rect">
            <a:avLst/>
          </a:prstGeom>
        </p:spPr>
      </p:pic>
      <p:sp>
        <p:nvSpPr>
          <p:cNvPr id="20" name="Text 17"/>
          <p:cNvSpPr/>
          <p:nvPr/>
        </p:nvSpPr>
        <p:spPr>
          <a:xfrm>
            <a:off x="1289209" y="7104817"/>
            <a:ext cx="12481679" cy="305514"/>
          </a:xfrm>
          <a:prstGeom prst="rect">
            <a:avLst/>
          </a:prstGeom>
          <a:noFill/>
          <a:ln/>
        </p:spPr>
        <p:txBody>
          <a:bodyPr wrap="none" lIns="0" tIns="0" rIns="0" bIns="0" rtlCol="0" anchor="t"/>
          <a:lstStyle/>
          <a:p>
            <a:pPr algn="l" indent="0" marL="0">
              <a:lnSpc>
                <a:spcPts val="2400"/>
              </a:lnSpc>
              <a:buNone/>
            </a:pPr>
            <a:r>
              <a:rPr lang="en-US" sz="1500" b="1" dirty="0">
                <a:solidFill>
                  <a:srgbClr val="000000"/>
                </a:solidFill>
                <a:latin typeface="Funnel Sans" pitchFamily="34" charset="0"/>
                <a:ea typeface="Funnel Sans" pitchFamily="34" charset="-122"/>
                <a:cs typeface="Funnel Sans" pitchFamily="34" charset="-120"/>
              </a:rPr>
              <a:t>Need:</a:t>
            </a:r>
            <a:pPr algn="l" indent="0" marL="0">
              <a:lnSpc>
                <a:spcPts val="2400"/>
              </a:lnSpc>
              <a:buNone/>
            </a:pPr>
            <a:r>
              <a:rPr lang="en-US" sz="1500" dirty="0">
                <a:solidFill>
                  <a:srgbClr val="000000"/>
                </a:solidFill>
                <a:latin typeface="Funnel Sans" pitchFamily="34" charset="0"/>
                <a:ea typeface="Funnel Sans" pitchFamily="34" charset="-122"/>
                <a:cs typeface="Funnel Sans" pitchFamily="34" charset="-120"/>
              </a:rPr>
              <a:t> An intelligent platform that automates data exploration, provides narrative explanations, and offers optional baseline modeling.</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479846" y="2266474"/>
            <a:ext cx="5670590" cy="708779"/>
          </a:xfrm>
          <a:prstGeom prst="rect">
            <a:avLst/>
          </a:prstGeom>
          <a:noFill/>
          <a:ln/>
        </p:spPr>
        <p:txBody>
          <a:bodyPr wrap="none" lIns="0" tIns="0" rIns="0" bIns="0" rtlCol="0" anchor="t"/>
          <a:lstStyle/>
          <a:p>
            <a:pPr algn="ctr" indent="0" marL="0">
              <a:lnSpc>
                <a:spcPts val="5550"/>
              </a:lnSpc>
              <a:buNone/>
            </a:pPr>
            <a:r>
              <a:rPr lang="en-US" sz="4450" dirty="0">
                <a:solidFill>
                  <a:srgbClr val="FFFFFF"/>
                </a:solidFill>
                <a:latin typeface="Mona Sans Semi Bold" pitchFamily="34" charset="0"/>
                <a:ea typeface="Mona Sans Semi Bold" pitchFamily="34" charset="-122"/>
                <a:cs typeface="Mona Sans Semi Bold" pitchFamily="34" charset="-120"/>
              </a:rPr>
              <a:t>Our Objectives</a:t>
            </a:r>
            <a:endParaRPr lang="en-US" sz="4450" dirty="0"/>
          </a:p>
        </p:txBody>
      </p:sp>
      <p:sp>
        <p:nvSpPr>
          <p:cNvPr id="3" name="Text 1"/>
          <p:cNvSpPr/>
          <p:nvPr/>
        </p:nvSpPr>
        <p:spPr>
          <a:xfrm>
            <a:off x="793790" y="3542228"/>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FFFFFF"/>
                </a:solidFill>
                <a:latin typeface="Mona Sans Semi Bold" pitchFamily="34" charset="0"/>
                <a:ea typeface="Mona Sans Semi Bold" pitchFamily="34" charset="-122"/>
                <a:cs typeface="Mona Sans Semi Bold" pitchFamily="34" charset="-120"/>
              </a:rPr>
              <a:t>Primary Objectives</a:t>
            </a:r>
            <a:endParaRPr lang="en-US" sz="2650" dirty="0"/>
          </a:p>
        </p:txBody>
      </p:sp>
      <p:sp>
        <p:nvSpPr>
          <p:cNvPr id="4" name="Text 2"/>
          <p:cNvSpPr/>
          <p:nvPr/>
        </p:nvSpPr>
        <p:spPr>
          <a:xfrm>
            <a:off x="793790" y="419433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FFFFFF"/>
                </a:solidFill>
                <a:latin typeface="Funnel Sans" pitchFamily="34" charset="0"/>
                <a:ea typeface="Funnel Sans" pitchFamily="34" charset="-122"/>
                <a:cs typeface="Funnel Sans" pitchFamily="34" charset="-120"/>
              </a:rPr>
              <a:t>Automate data cleaning, analysis, and visualization.</a:t>
            </a:r>
            <a:endParaRPr lang="en-US" sz="1750" dirty="0"/>
          </a:p>
        </p:txBody>
      </p:sp>
      <p:sp>
        <p:nvSpPr>
          <p:cNvPr id="5" name="Text 3"/>
          <p:cNvSpPr/>
          <p:nvPr/>
        </p:nvSpPr>
        <p:spPr>
          <a:xfrm>
            <a:off x="793790" y="463653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FFFFFF"/>
                </a:solidFill>
                <a:latin typeface="Funnel Sans" pitchFamily="34" charset="0"/>
                <a:ea typeface="Funnel Sans" pitchFamily="34" charset="-122"/>
                <a:cs typeface="Funnel Sans" pitchFamily="34" charset="-120"/>
              </a:rPr>
              <a:t>Generate human-readable storytelling reports.</a:t>
            </a:r>
            <a:endParaRPr lang="en-US" sz="1750" dirty="0"/>
          </a:p>
        </p:txBody>
      </p:sp>
      <p:sp>
        <p:nvSpPr>
          <p:cNvPr id="6" name="Text 4"/>
          <p:cNvSpPr/>
          <p:nvPr/>
        </p:nvSpPr>
        <p:spPr>
          <a:xfrm>
            <a:off x="793790" y="507873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FFFFFF"/>
                </a:solidFill>
                <a:latin typeface="Funnel Sans" pitchFamily="34" charset="0"/>
                <a:ea typeface="Funnel Sans" pitchFamily="34" charset="-122"/>
                <a:cs typeface="Funnel Sans" pitchFamily="34" charset="-120"/>
              </a:rPr>
              <a:t>Reduce data analysis time from hours to minutes.</a:t>
            </a:r>
            <a:endParaRPr lang="en-US" sz="1750" dirty="0"/>
          </a:p>
        </p:txBody>
      </p:sp>
      <p:sp>
        <p:nvSpPr>
          <p:cNvPr id="7" name="Text 5"/>
          <p:cNvSpPr/>
          <p:nvPr/>
        </p:nvSpPr>
        <p:spPr>
          <a:xfrm>
            <a:off x="793790" y="552092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FFFFFF"/>
                </a:solidFill>
                <a:latin typeface="Funnel Sans" pitchFamily="34" charset="0"/>
                <a:ea typeface="Funnel Sans" pitchFamily="34" charset="-122"/>
                <a:cs typeface="Funnel Sans" pitchFamily="34" charset="-120"/>
              </a:rPr>
              <a:t>Make data insights accessible to non-technical users.</a:t>
            </a:r>
            <a:endParaRPr lang="en-US" sz="1750" dirty="0"/>
          </a:p>
        </p:txBody>
      </p:sp>
      <p:sp>
        <p:nvSpPr>
          <p:cNvPr id="8" name="Text 6"/>
          <p:cNvSpPr/>
          <p:nvPr/>
        </p:nvSpPr>
        <p:spPr>
          <a:xfrm>
            <a:off x="7599521" y="3542228"/>
            <a:ext cx="3604379" cy="425291"/>
          </a:xfrm>
          <a:prstGeom prst="rect">
            <a:avLst/>
          </a:prstGeom>
          <a:noFill/>
          <a:ln/>
        </p:spPr>
        <p:txBody>
          <a:bodyPr wrap="none" lIns="0" tIns="0" rIns="0" bIns="0" rtlCol="0" anchor="t"/>
          <a:lstStyle/>
          <a:p>
            <a:pPr algn="l" indent="0" marL="0">
              <a:lnSpc>
                <a:spcPts val="3300"/>
              </a:lnSpc>
              <a:buNone/>
            </a:pPr>
            <a:r>
              <a:rPr lang="en-US" sz="2650" dirty="0">
                <a:solidFill>
                  <a:srgbClr val="FFFFFF"/>
                </a:solidFill>
                <a:latin typeface="Mona Sans Semi Bold" pitchFamily="34" charset="0"/>
                <a:ea typeface="Mona Sans Semi Bold" pitchFamily="34" charset="-122"/>
                <a:cs typeface="Mona Sans Semi Bold" pitchFamily="34" charset="-120"/>
              </a:rPr>
              <a:t>Secondary Objectives</a:t>
            </a:r>
            <a:endParaRPr lang="en-US" sz="2650" dirty="0"/>
          </a:p>
        </p:txBody>
      </p:sp>
      <p:sp>
        <p:nvSpPr>
          <p:cNvPr id="9" name="Text 7"/>
          <p:cNvSpPr/>
          <p:nvPr/>
        </p:nvSpPr>
        <p:spPr>
          <a:xfrm>
            <a:off x="7599521" y="419433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FFFFFF"/>
                </a:solidFill>
                <a:latin typeface="Funnel Sans" pitchFamily="34" charset="0"/>
                <a:ea typeface="Funnel Sans" pitchFamily="34" charset="-122"/>
                <a:cs typeface="Funnel Sans" pitchFamily="34" charset="-120"/>
              </a:rPr>
              <a:t>Provide optional baseline ML model training.</a:t>
            </a:r>
            <a:endParaRPr lang="en-US" sz="1750" dirty="0"/>
          </a:p>
        </p:txBody>
      </p:sp>
      <p:sp>
        <p:nvSpPr>
          <p:cNvPr id="10" name="Text 8"/>
          <p:cNvSpPr/>
          <p:nvPr/>
        </p:nvSpPr>
        <p:spPr>
          <a:xfrm>
            <a:off x="7599521" y="4636532"/>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FFFFFF"/>
                </a:solidFill>
                <a:latin typeface="Funnel Sans" pitchFamily="34" charset="0"/>
                <a:ea typeface="Funnel Sans" pitchFamily="34" charset="-122"/>
                <a:cs typeface="Funnel Sans" pitchFamily="34" charset="-120"/>
              </a:rPr>
              <a:t>Enable multiple export formats (PDF, HTML, Jupyter Notebook).</a:t>
            </a:r>
            <a:endParaRPr lang="en-US" sz="1750" dirty="0"/>
          </a:p>
        </p:txBody>
      </p:sp>
      <p:sp>
        <p:nvSpPr>
          <p:cNvPr id="11" name="Text 9"/>
          <p:cNvSpPr/>
          <p:nvPr/>
        </p:nvSpPr>
        <p:spPr>
          <a:xfrm>
            <a:off x="7599521" y="544163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FFFFFF"/>
                </a:solidFill>
                <a:latin typeface="Funnel Sans" pitchFamily="34" charset="0"/>
                <a:ea typeface="Funnel Sans" pitchFamily="34" charset="-122"/>
                <a:cs typeface="Funnel Sans" pitchFamily="34" charset="-120"/>
              </a:rPr>
              <a:t>Create an extensible platform for future enhancements.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11637" y="561023"/>
            <a:ext cx="9541907" cy="635318"/>
          </a:xfrm>
          <a:prstGeom prst="rect">
            <a:avLst/>
          </a:prstGeom>
          <a:noFill/>
          <a:ln/>
        </p:spPr>
        <p:txBody>
          <a:bodyPr wrap="none" lIns="0" tIns="0" rIns="0" bIns="0" rtlCol="0" anchor="t"/>
          <a:lstStyle/>
          <a:p>
            <a:pPr algn="l" indent="0" marL="0">
              <a:lnSpc>
                <a:spcPts val="5000"/>
              </a:lnSpc>
              <a:buNone/>
            </a:pPr>
            <a:r>
              <a:rPr lang="en-US" sz="4000" dirty="0">
                <a:solidFill>
                  <a:srgbClr val="373B48"/>
                </a:solidFill>
                <a:latin typeface="Mona Sans Semi Bold" pitchFamily="34" charset="0"/>
                <a:ea typeface="Mona Sans Semi Bold" pitchFamily="34" charset="-122"/>
                <a:cs typeface="Mona Sans Semi Bold" pitchFamily="34" charset="-120"/>
              </a:rPr>
              <a:t>Scope of the Project: Included Features</a:t>
            </a:r>
            <a:endParaRPr lang="en-US" sz="4000" dirty="0"/>
          </a:p>
        </p:txBody>
      </p:sp>
      <p:pic>
        <p:nvPicPr>
          <p:cNvPr id="3" name="Image 0" descr="preencoded.png">    </p:cNvPr>
          <p:cNvPicPr>
            <a:picLocks noChangeAspect="1"/>
          </p:cNvPicPr>
          <p:nvPr/>
        </p:nvPicPr>
        <p:blipFill>
          <a:blip r:embed="rId1"/>
          <a:stretch>
            <a:fillRect/>
          </a:stretch>
        </p:blipFill>
        <p:spPr>
          <a:xfrm>
            <a:off x="711637" y="1602938"/>
            <a:ext cx="406598" cy="406598"/>
          </a:xfrm>
          <a:prstGeom prst="rect">
            <a:avLst/>
          </a:prstGeom>
        </p:spPr>
      </p:pic>
      <p:sp>
        <p:nvSpPr>
          <p:cNvPr id="4" name="Text 1"/>
          <p:cNvSpPr/>
          <p:nvPr/>
        </p:nvSpPr>
        <p:spPr>
          <a:xfrm>
            <a:off x="711637" y="2263616"/>
            <a:ext cx="2541627" cy="317659"/>
          </a:xfrm>
          <a:prstGeom prst="rect">
            <a:avLst/>
          </a:prstGeom>
          <a:noFill/>
          <a:ln/>
        </p:spPr>
        <p:txBody>
          <a:bodyPr wrap="none" lIns="0" tIns="0" rIns="0" bIns="0" rtlCol="0" anchor="t"/>
          <a:lstStyle/>
          <a:p>
            <a:pPr algn="l" indent="0" marL="0">
              <a:lnSpc>
                <a:spcPts val="2500"/>
              </a:lnSpc>
              <a:buNone/>
            </a:pPr>
            <a:r>
              <a:rPr lang="en-US" sz="2000" dirty="0">
                <a:solidFill>
                  <a:srgbClr val="52586B"/>
                </a:solidFill>
                <a:latin typeface="Mona Sans Semi Bold" pitchFamily="34" charset="0"/>
                <a:ea typeface="Mona Sans Semi Bold" pitchFamily="34" charset="-122"/>
                <a:cs typeface="Mona Sans Semi Bold" pitchFamily="34" charset="-120"/>
              </a:rPr>
              <a:t>Data Input</a:t>
            </a:r>
            <a:endParaRPr lang="en-US" sz="2000" dirty="0"/>
          </a:p>
        </p:txBody>
      </p:sp>
      <p:sp>
        <p:nvSpPr>
          <p:cNvPr id="5" name="Text 2"/>
          <p:cNvSpPr/>
          <p:nvPr/>
        </p:nvSpPr>
        <p:spPr>
          <a:xfrm>
            <a:off x="711637" y="2703195"/>
            <a:ext cx="4232910" cy="325279"/>
          </a:xfrm>
          <a:prstGeom prst="rect">
            <a:avLst/>
          </a:prstGeom>
          <a:noFill/>
          <a:ln/>
        </p:spPr>
        <p:txBody>
          <a:bodyPr wrap="none" lIns="0" tIns="0" rIns="0" bIns="0" rtlCol="0" anchor="t"/>
          <a:lstStyle/>
          <a:p>
            <a:pPr algn="l" indent="0" marL="0">
              <a:lnSpc>
                <a:spcPts val="2550"/>
              </a:lnSpc>
              <a:buNone/>
            </a:pPr>
            <a:r>
              <a:rPr lang="en-US" sz="1600" dirty="0">
                <a:solidFill>
                  <a:srgbClr val="52586B"/>
                </a:solidFill>
                <a:latin typeface="Funnel Sans" pitchFamily="34" charset="0"/>
                <a:ea typeface="Funnel Sans" pitchFamily="34" charset="-122"/>
                <a:cs typeface="Funnel Sans" pitchFamily="34" charset="-120"/>
              </a:rPr>
              <a:t>Supports CSV and Excel file formats.</a:t>
            </a:r>
            <a:endParaRPr lang="en-US" sz="1600" dirty="0"/>
          </a:p>
        </p:txBody>
      </p:sp>
      <p:pic>
        <p:nvPicPr>
          <p:cNvPr id="6" name="Image 1" descr="preencoded.png">    </p:cNvPr>
          <p:cNvPicPr>
            <a:picLocks noChangeAspect="1"/>
          </p:cNvPicPr>
          <p:nvPr/>
        </p:nvPicPr>
        <p:blipFill>
          <a:blip r:embed="rId2"/>
          <a:stretch>
            <a:fillRect/>
          </a:stretch>
        </p:blipFill>
        <p:spPr>
          <a:xfrm>
            <a:off x="5198626" y="1602938"/>
            <a:ext cx="406598" cy="406598"/>
          </a:xfrm>
          <a:prstGeom prst="rect">
            <a:avLst/>
          </a:prstGeom>
        </p:spPr>
      </p:pic>
      <p:sp>
        <p:nvSpPr>
          <p:cNvPr id="7" name="Text 3"/>
          <p:cNvSpPr/>
          <p:nvPr/>
        </p:nvSpPr>
        <p:spPr>
          <a:xfrm>
            <a:off x="5198626" y="2263616"/>
            <a:ext cx="3877032" cy="317659"/>
          </a:xfrm>
          <a:prstGeom prst="rect">
            <a:avLst/>
          </a:prstGeom>
          <a:noFill/>
          <a:ln/>
        </p:spPr>
        <p:txBody>
          <a:bodyPr wrap="none" lIns="0" tIns="0" rIns="0" bIns="0" rtlCol="0" anchor="t"/>
          <a:lstStyle/>
          <a:p>
            <a:pPr algn="l" indent="0" marL="0">
              <a:lnSpc>
                <a:spcPts val="2500"/>
              </a:lnSpc>
              <a:buNone/>
            </a:pPr>
            <a:r>
              <a:rPr lang="en-US" sz="2000" dirty="0">
                <a:solidFill>
                  <a:srgbClr val="52586B"/>
                </a:solidFill>
                <a:latin typeface="Mona Sans Semi Bold" pitchFamily="34" charset="0"/>
                <a:ea typeface="Mona Sans Semi Bold" pitchFamily="34" charset="-122"/>
                <a:cs typeface="Mona Sans Semi Bold" pitchFamily="34" charset="-120"/>
              </a:rPr>
              <a:t>Automated Data Preprocessing</a:t>
            </a:r>
            <a:endParaRPr lang="en-US" sz="2000" dirty="0"/>
          </a:p>
        </p:txBody>
      </p:sp>
      <p:sp>
        <p:nvSpPr>
          <p:cNvPr id="8" name="Text 4"/>
          <p:cNvSpPr/>
          <p:nvPr/>
        </p:nvSpPr>
        <p:spPr>
          <a:xfrm>
            <a:off x="5198626" y="2703195"/>
            <a:ext cx="4233029" cy="650558"/>
          </a:xfrm>
          <a:prstGeom prst="rect">
            <a:avLst/>
          </a:prstGeom>
          <a:noFill/>
          <a:ln/>
        </p:spPr>
        <p:txBody>
          <a:bodyPr wrap="square" lIns="0" tIns="0" rIns="0" bIns="0" rtlCol="0" anchor="t"/>
          <a:lstStyle/>
          <a:p>
            <a:pPr algn="l" indent="0" marL="0">
              <a:lnSpc>
                <a:spcPts val="2550"/>
              </a:lnSpc>
              <a:buNone/>
            </a:pPr>
            <a:r>
              <a:rPr lang="en-US" sz="1600" dirty="0">
                <a:solidFill>
                  <a:srgbClr val="52586B"/>
                </a:solidFill>
                <a:latin typeface="Funnel Sans" pitchFamily="34" charset="0"/>
                <a:ea typeface="Funnel Sans" pitchFamily="34" charset="-122"/>
                <a:cs typeface="Funnel Sans" pitchFamily="34" charset="-120"/>
              </a:rPr>
              <a:t>Missing value, outlier detection, data type optimization.</a:t>
            </a:r>
            <a:endParaRPr lang="en-US" sz="1600" dirty="0"/>
          </a:p>
        </p:txBody>
      </p:sp>
      <p:pic>
        <p:nvPicPr>
          <p:cNvPr id="9" name="Image 2" descr="preencoded.png">    </p:cNvPr>
          <p:cNvPicPr>
            <a:picLocks noChangeAspect="1"/>
          </p:cNvPicPr>
          <p:nvPr/>
        </p:nvPicPr>
        <p:blipFill>
          <a:blip r:embed="rId3"/>
          <a:stretch>
            <a:fillRect/>
          </a:stretch>
        </p:blipFill>
        <p:spPr>
          <a:xfrm>
            <a:off x="9685734" y="1602938"/>
            <a:ext cx="406598" cy="406598"/>
          </a:xfrm>
          <a:prstGeom prst="rect">
            <a:avLst/>
          </a:prstGeom>
        </p:spPr>
      </p:pic>
      <p:sp>
        <p:nvSpPr>
          <p:cNvPr id="10" name="Text 5"/>
          <p:cNvSpPr/>
          <p:nvPr/>
        </p:nvSpPr>
        <p:spPr>
          <a:xfrm>
            <a:off x="9685734" y="2263616"/>
            <a:ext cx="2541627" cy="317659"/>
          </a:xfrm>
          <a:prstGeom prst="rect">
            <a:avLst/>
          </a:prstGeom>
          <a:noFill/>
          <a:ln/>
        </p:spPr>
        <p:txBody>
          <a:bodyPr wrap="none" lIns="0" tIns="0" rIns="0" bIns="0" rtlCol="0" anchor="t"/>
          <a:lstStyle/>
          <a:p>
            <a:pPr algn="l" indent="0" marL="0">
              <a:lnSpc>
                <a:spcPts val="2500"/>
              </a:lnSpc>
              <a:buNone/>
            </a:pPr>
            <a:r>
              <a:rPr lang="en-US" sz="2000" dirty="0">
                <a:solidFill>
                  <a:srgbClr val="52586B"/>
                </a:solidFill>
                <a:latin typeface="Mona Sans Semi Bold" pitchFamily="34" charset="0"/>
                <a:ea typeface="Mona Sans Semi Bold" pitchFamily="34" charset="-122"/>
                <a:cs typeface="Mona Sans Semi Bold" pitchFamily="34" charset="-120"/>
              </a:rPr>
              <a:t>Comprehensive EDA</a:t>
            </a:r>
            <a:endParaRPr lang="en-US" sz="2000" dirty="0"/>
          </a:p>
        </p:txBody>
      </p:sp>
      <p:sp>
        <p:nvSpPr>
          <p:cNvPr id="11" name="Text 6"/>
          <p:cNvSpPr/>
          <p:nvPr/>
        </p:nvSpPr>
        <p:spPr>
          <a:xfrm>
            <a:off x="9685734" y="2703195"/>
            <a:ext cx="4233029" cy="650558"/>
          </a:xfrm>
          <a:prstGeom prst="rect">
            <a:avLst/>
          </a:prstGeom>
          <a:noFill/>
          <a:ln/>
        </p:spPr>
        <p:txBody>
          <a:bodyPr wrap="square" lIns="0" tIns="0" rIns="0" bIns="0" rtlCol="0" anchor="t"/>
          <a:lstStyle/>
          <a:p>
            <a:pPr algn="l" indent="0" marL="0">
              <a:lnSpc>
                <a:spcPts val="2550"/>
              </a:lnSpc>
              <a:buNone/>
            </a:pPr>
            <a:r>
              <a:rPr lang="en-US" sz="1600" dirty="0">
                <a:solidFill>
                  <a:srgbClr val="52586B"/>
                </a:solidFill>
                <a:latin typeface="Funnel Sans" pitchFamily="34" charset="0"/>
                <a:ea typeface="Funnel Sans" pitchFamily="34" charset="-122"/>
                <a:cs typeface="Funnel Sans" pitchFamily="34" charset="-120"/>
              </a:rPr>
              <a:t>Descriptive statistics, correlation, distribution profiling.</a:t>
            </a:r>
            <a:endParaRPr lang="en-US" sz="1600" dirty="0"/>
          </a:p>
        </p:txBody>
      </p:sp>
      <p:pic>
        <p:nvPicPr>
          <p:cNvPr id="12" name="Image 3" descr="preencoded.png">    </p:cNvPr>
          <p:cNvPicPr>
            <a:picLocks noChangeAspect="1"/>
          </p:cNvPicPr>
          <p:nvPr/>
        </p:nvPicPr>
        <p:blipFill>
          <a:blip r:embed="rId4"/>
          <a:stretch>
            <a:fillRect/>
          </a:stretch>
        </p:blipFill>
        <p:spPr>
          <a:xfrm>
            <a:off x="711637" y="3760351"/>
            <a:ext cx="406598" cy="406598"/>
          </a:xfrm>
          <a:prstGeom prst="rect">
            <a:avLst/>
          </a:prstGeom>
        </p:spPr>
      </p:pic>
      <p:sp>
        <p:nvSpPr>
          <p:cNvPr id="13" name="Text 7"/>
          <p:cNvSpPr/>
          <p:nvPr/>
        </p:nvSpPr>
        <p:spPr>
          <a:xfrm>
            <a:off x="711637" y="4421029"/>
            <a:ext cx="3039904" cy="317659"/>
          </a:xfrm>
          <a:prstGeom prst="rect">
            <a:avLst/>
          </a:prstGeom>
          <a:noFill/>
          <a:ln/>
        </p:spPr>
        <p:txBody>
          <a:bodyPr wrap="none" lIns="0" tIns="0" rIns="0" bIns="0" rtlCol="0" anchor="t"/>
          <a:lstStyle/>
          <a:p>
            <a:pPr algn="l" indent="0" marL="0">
              <a:lnSpc>
                <a:spcPts val="2500"/>
              </a:lnSpc>
              <a:buNone/>
            </a:pPr>
            <a:r>
              <a:rPr lang="en-US" sz="2000" dirty="0">
                <a:solidFill>
                  <a:srgbClr val="52586B"/>
                </a:solidFill>
                <a:latin typeface="Mona Sans Semi Bold" pitchFamily="34" charset="0"/>
                <a:ea typeface="Mona Sans Semi Bold" pitchFamily="34" charset="-122"/>
                <a:cs typeface="Mona Sans Semi Bold" pitchFamily="34" charset="-120"/>
              </a:rPr>
              <a:t>Advanced Visualizations</a:t>
            </a:r>
            <a:endParaRPr lang="en-US" sz="2000" dirty="0"/>
          </a:p>
        </p:txBody>
      </p:sp>
      <p:sp>
        <p:nvSpPr>
          <p:cNvPr id="14" name="Text 8"/>
          <p:cNvSpPr/>
          <p:nvPr/>
        </p:nvSpPr>
        <p:spPr>
          <a:xfrm>
            <a:off x="711637" y="4860608"/>
            <a:ext cx="4232910" cy="650558"/>
          </a:xfrm>
          <a:prstGeom prst="rect">
            <a:avLst/>
          </a:prstGeom>
          <a:noFill/>
          <a:ln/>
        </p:spPr>
        <p:txBody>
          <a:bodyPr wrap="square" lIns="0" tIns="0" rIns="0" bIns="0" rtlCol="0" anchor="t"/>
          <a:lstStyle/>
          <a:p>
            <a:pPr algn="l" indent="0" marL="0">
              <a:lnSpc>
                <a:spcPts val="2550"/>
              </a:lnSpc>
              <a:buNone/>
            </a:pPr>
            <a:r>
              <a:rPr lang="en-US" sz="1600" dirty="0">
                <a:solidFill>
                  <a:srgbClr val="52586B"/>
                </a:solidFill>
                <a:latin typeface="Funnel Sans" pitchFamily="34" charset="0"/>
                <a:ea typeface="Funnel Sans" pitchFamily="34" charset="-122"/>
                <a:cs typeface="Funnel Sans" pitchFamily="34" charset="-120"/>
              </a:rPr>
              <a:t>Interactive charts: histograms, box plots, scatter plots.</a:t>
            </a:r>
            <a:endParaRPr lang="en-US" sz="1600" dirty="0"/>
          </a:p>
        </p:txBody>
      </p:sp>
      <p:pic>
        <p:nvPicPr>
          <p:cNvPr id="15" name="Image 4" descr="preencoded.png">    </p:cNvPr>
          <p:cNvPicPr>
            <a:picLocks noChangeAspect="1"/>
          </p:cNvPicPr>
          <p:nvPr/>
        </p:nvPicPr>
        <p:blipFill>
          <a:blip r:embed="rId5"/>
          <a:stretch>
            <a:fillRect/>
          </a:stretch>
        </p:blipFill>
        <p:spPr>
          <a:xfrm>
            <a:off x="5198626" y="3760351"/>
            <a:ext cx="406598" cy="406598"/>
          </a:xfrm>
          <a:prstGeom prst="rect">
            <a:avLst/>
          </a:prstGeom>
        </p:spPr>
      </p:pic>
      <p:sp>
        <p:nvSpPr>
          <p:cNvPr id="16" name="Text 9"/>
          <p:cNvSpPr/>
          <p:nvPr/>
        </p:nvSpPr>
        <p:spPr>
          <a:xfrm>
            <a:off x="5198626" y="4421029"/>
            <a:ext cx="2597468" cy="317659"/>
          </a:xfrm>
          <a:prstGeom prst="rect">
            <a:avLst/>
          </a:prstGeom>
          <a:noFill/>
          <a:ln/>
        </p:spPr>
        <p:txBody>
          <a:bodyPr wrap="none" lIns="0" tIns="0" rIns="0" bIns="0" rtlCol="0" anchor="t"/>
          <a:lstStyle/>
          <a:p>
            <a:pPr algn="l" indent="0" marL="0">
              <a:lnSpc>
                <a:spcPts val="2500"/>
              </a:lnSpc>
              <a:buNone/>
            </a:pPr>
            <a:r>
              <a:rPr lang="en-US" sz="2000" dirty="0">
                <a:solidFill>
                  <a:srgbClr val="52586B"/>
                </a:solidFill>
                <a:latin typeface="Mona Sans Semi Bold" pitchFamily="34" charset="0"/>
                <a:ea typeface="Mona Sans Semi Bold" pitchFamily="34" charset="-122"/>
                <a:cs typeface="Mona Sans Semi Bold" pitchFamily="34" charset="-120"/>
              </a:rPr>
              <a:t>Narrative Generation</a:t>
            </a:r>
            <a:endParaRPr lang="en-US" sz="2000" dirty="0"/>
          </a:p>
        </p:txBody>
      </p:sp>
      <p:sp>
        <p:nvSpPr>
          <p:cNvPr id="17" name="Text 10"/>
          <p:cNvSpPr/>
          <p:nvPr/>
        </p:nvSpPr>
        <p:spPr>
          <a:xfrm>
            <a:off x="5198626" y="4860608"/>
            <a:ext cx="4233029" cy="650558"/>
          </a:xfrm>
          <a:prstGeom prst="rect">
            <a:avLst/>
          </a:prstGeom>
          <a:noFill/>
          <a:ln/>
        </p:spPr>
        <p:txBody>
          <a:bodyPr wrap="square" lIns="0" tIns="0" rIns="0" bIns="0" rtlCol="0" anchor="t"/>
          <a:lstStyle/>
          <a:p>
            <a:pPr algn="l" indent="0" marL="0">
              <a:lnSpc>
                <a:spcPts val="2550"/>
              </a:lnSpc>
              <a:buNone/>
            </a:pPr>
            <a:r>
              <a:rPr lang="en-US" sz="1600" dirty="0">
                <a:solidFill>
                  <a:srgbClr val="52586B"/>
                </a:solidFill>
                <a:latin typeface="Funnel Sans" pitchFamily="34" charset="0"/>
                <a:ea typeface="Funnel Sans" pitchFamily="34" charset="-122"/>
                <a:cs typeface="Funnel Sans" pitchFamily="34" charset="-120"/>
              </a:rPr>
              <a:t>Auto-generated plain-text explanations for visualizations.</a:t>
            </a:r>
            <a:endParaRPr lang="en-US" sz="1600" dirty="0"/>
          </a:p>
        </p:txBody>
      </p:sp>
      <p:pic>
        <p:nvPicPr>
          <p:cNvPr id="18" name="Image 5" descr="preencoded.png">    </p:cNvPr>
          <p:cNvPicPr>
            <a:picLocks noChangeAspect="1"/>
          </p:cNvPicPr>
          <p:nvPr/>
        </p:nvPicPr>
        <p:blipFill>
          <a:blip r:embed="rId6"/>
          <a:stretch>
            <a:fillRect/>
          </a:stretch>
        </p:blipFill>
        <p:spPr>
          <a:xfrm>
            <a:off x="9685734" y="3760351"/>
            <a:ext cx="406598" cy="406598"/>
          </a:xfrm>
          <a:prstGeom prst="rect">
            <a:avLst/>
          </a:prstGeom>
        </p:spPr>
      </p:pic>
      <p:sp>
        <p:nvSpPr>
          <p:cNvPr id="19" name="Text 11"/>
          <p:cNvSpPr/>
          <p:nvPr/>
        </p:nvSpPr>
        <p:spPr>
          <a:xfrm>
            <a:off x="9685734" y="4421029"/>
            <a:ext cx="2541627" cy="317659"/>
          </a:xfrm>
          <a:prstGeom prst="rect">
            <a:avLst/>
          </a:prstGeom>
          <a:noFill/>
          <a:ln/>
        </p:spPr>
        <p:txBody>
          <a:bodyPr wrap="none" lIns="0" tIns="0" rIns="0" bIns="0" rtlCol="0" anchor="t"/>
          <a:lstStyle/>
          <a:p>
            <a:pPr algn="l" indent="0" marL="0">
              <a:lnSpc>
                <a:spcPts val="2500"/>
              </a:lnSpc>
              <a:buNone/>
            </a:pPr>
            <a:r>
              <a:rPr lang="en-US" sz="2000" dirty="0">
                <a:solidFill>
                  <a:srgbClr val="52586B"/>
                </a:solidFill>
                <a:latin typeface="Mona Sans Semi Bold" pitchFamily="34" charset="0"/>
                <a:ea typeface="Mona Sans Semi Bold" pitchFamily="34" charset="-122"/>
                <a:cs typeface="Mona Sans Semi Bold" pitchFamily="34" charset="-120"/>
              </a:rPr>
              <a:t>Optional ML Module</a:t>
            </a:r>
            <a:endParaRPr lang="en-US" sz="2000" dirty="0"/>
          </a:p>
        </p:txBody>
      </p:sp>
      <p:sp>
        <p:nvSpPr>
          <p:cNvPr id="20" name="Text 12"/>
          <p:cNvSpPr/>
          <p:nvPr/>
        </p:nvSpPr>
        <p:spPr>
          <a:xfrm>
            <a:off x="9685734" y="4860608"/>
            <a:ext cx="4233029" cy="650558"/>
          </a:xfrm>
          <a:prstGeom prst="rect">
            <a:avLst/>
          </a:prstGeom>
          <a:noFill/>
          <a:ln/>
        </p:spPr>
        <p:txBody>
          <a:bodyPr wrap="square" lIns="0" tIns="0" rIns="0" bIns="0" rtlCol="0" anchor="t"/>
          <a:lstStyle/>
          <a:p>
            <a:pPr algn="l" indent="0" marL="0">
              <a:lnSpc>
                <a:spcPts val="2550"/>
              </a:lnSpc>
              <a:buNone/>
            </a:pPr>
            <a:r>
              <a:rPr lang="en-US" sz="1600" dirty="0">
                <a:solidFill>
                  <a:srgbClr val="52586B"/>
                </a:solidFill>
                <a:latin typeface="Funnel Sans" pitchFamily="34" charset="0"/>
                <a:ea typeface="Funnel Sans" pitchFamily="34" charset="-122"/>
                <a:cs typeface="Funnel Sans" pitchFamily="34" charset="-120"/>
              </a:rPr>
              <a:t>Baseline model training (Logistic Regression, Random Forest, XGBoost).</a:t>
            </a:r>
            <a:endParaRPr lang="en-US" sz="1600" dirty="0"/>
          </a:p>
        </p:txBody>
      </p:sp>
      <p:pic>
        <p:nvPicPr>
          <p:cNvPr id="21" name="Image 6" descr="preencoded.png">    </p:cNvPr>
          <p:cNvPicPr>
            <a:picLocks noChangeAspect="1"/>
          </p:cNvPicPr>
          <p:nvPr/>
        </p:nvPicPr>
        <p:blipFill>
          <a:blip r:embed="rId7"/>
          <a:stretch>
            <a:fillRect/>
          </a:stretch>
        </p:blipFill>
        <p:spPr>
          <a:xfrm>
            <a:off x="711637" y="5917763"/>
            <a:ext cx="406598" cy="406598"/>
          </a:xfrm>
          <a:prstGeom prst="rect">
            <a:avLst/>
          </a:prstGeom>
        </p:spPr>
      </p:pic>
      <p:sp>
        <p:nvSpPr>
          <p:cNvPr id="22" name="Text 13"/>
          <p:cNvSpPr/>
          <p:nvPr/>
        </p:nvSpPr>
        <p:spPr>
          <a:xfrm>
            <a:off x="711637" y="6578441"/>
            <a:ext cx="2541627" cy="317659"/>
          </a:xfrm>
          <a:prstGeom prst="rect">
            <a:avLst/>
          </a:prstGeom>
          <a:noFill/>
          <a:ln/>
        </p:spPr>
        <p:txBody>
          <a:bodyPr wrap="none" lIns="0" tIns="0" rIns="0" bIns="0" rtlCol="0" anchor="t"/>
          <a:lstStyle/>
          <a:p>
            <a:pPr algn="l" indent="0" marL="0">
              <a:lnSpc>
                <a:spcPts val="2500"/>
              </a:lnSpc>
              <a:buNone/>
            </a:pPr>
            <a:r>
              <a:rPr lang="en-US" sz="2000" dirty="0">
                <a:solidFill>
                  <a:srgbClr val="52586B"/>
                </a:solidFill>
                <a:latin typeface="Mona Sans Semi Bold" pitchFamily="34" charset="0"/>
                <a:ea typeface="Mona Sans Semi Bold" pitchFamily="34" charset="-122"/>
                <a:cs typeface="Mona Sans Semi Bold" pitchFamily="34" charset="-120"/>
              </a:rPr>
              <a:t>Multi-Format Export</a:t>
            </a:r>
            <a:endParaRPr lang="en-US" sz="2000" dirty="0"/>
          </a:p>
        </p:txBody>
      </p:sp>
      <p:sp>
        <p:nvSpPr>
          <p:cNvPr id="23" name="Text 14"/>
          <p:cNvSpPr/>
          <p:nvPr/>
        </p:nvSpPr>
        <p:spPr>
          <a:xfrm>
            <a:off x="711637" y="7018020"/>
            <a:ext cx="4232910" cy="650558"/>
          </a:xfrm>
          <a:prstGeom prst="rect">
            <a:avLst/>
          </a:prstGeom>
          <a:noFill/>
          <a:ln/>
        </p:spPr>
        <p:txBody>
          <a:bodyPr wrap="square" lIns="0" tIns="0" rIns="0" bIns="0" rtlCol="0" anchor="t"/>
          <a:lstStyle/>
          <a:p>
            <a:pPr algn="l" indent="0" marL="0">
              <a:lnSpc>
                <a:spcPts val="2550"/>
              </a:lnSpc>
              <a:buNone/>
            </a:pPr>
            <a:r>
              <a:rPr lang="en-US" sz="1600" dirty="0">
                <a:solidFill>
                  <a:srgbClr val="52586B"/>
                </a:solidFill>
                <a:latin typeface="Funnel Sans" pitchFamily="34" charset="0"/>
                <a:ea typeface="Funnel Sans" pitchFamily="34" charset="-122"/>
                <a:cs typeface="Funnel Sans" pitchFamily="34" charset="-120"/>
              </a:rPr>
              <a:t>Reports exportable as Jupyter Notebook, PDF, and HTML.</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094917" y="360164"/>
            <a:ext cx="6440448" cy="409337"/>
          </a:xfrm>
          <a:prstGeom prst="rect">
            <a:avLst/>
          </a:prstGeom>
          <a:noFill/>
          <a:ln/>
        </p:spPr>
        <p:txBody>
          <a:bodyPr wrap="none" lIns="0" tIns="0" rIns="0" bIns="0" rtlCol="0" anchor="t"/>
          <a:lstStyle/>
          <a:p>
            <a:pPr algn="ctr" indent="0" marL="0">
              <a:lnSpc>
                <a:spcPts val="3200"/>
              </a:lnSpc>
              <a:buNone/>
            </a:pPr>
            <a:r>
              <a:rPr lang="en-US" sz="2550" dirty="0">
                <a:solidFill>
                  <a:srgbClr val="000000"/>
                </a:solidFill>
                <a:latin typeface="Mona Sans Semi Bold" pitchFamily="34" charset="0"/>
                <a:ea typeface="Mona Sans Semi Bold" pitchFamily="34" charset="-122"/>
                <a:cs typeface="Mona Sans Semi Bold" pitchFamily="34" charset="-120"/>
              </a:rPr>
              <a:t>Proposed System Architecture: Workflow</a:t>
            </a:r>
            <a:endParaRPr lang="en-US" sz="2550" dirty="0"/>
          </a:p>
        </p:txBody>
      </p:sp>
      <p:pic>
        <p:nvPicPr>
          <p:cNvPr id="3" name="Image 0" descr="preencoded.png">    </p:cNvPr>
          <p:cNvPicPr>
            <a:picLocks noChangeAspect="1"/>
          </p:cNvPicPr>
          <p:nvPr/>
        </p:nvPicPr>
        <p:blipFill>
          <a:blip r:embed="rId1"/>
          <a:stretch>
            <a:fillRect/>
          </a:stretch>
        </p:blipFill>
        <p:spPr>
          <a:xfrm>
            <a:off x="458391" y="1031438"/>
            <a:ext cx="654963" cy="785932"/>
          </a:xfrm>
          <a:prstGeom prst="rect">
            <a:avLst/>
          </a:prstGeom>
        </p:spPr>
      </p:pic>
      <p:sp>
        <p:nvSpPr>
          <p:cNvPr id="4" name="Text 1"/>
          <p:cNvSpPr/>
          <p:nvPr/>
        </p:nvSpPr>
        <p:spPr>
          <a:xfrm>
            <a:off x="1244322" y="1162407"/>
            <a:ext cx="1637348" cy="204549"/>
          </a:xfrm>
          <a:prstGeom prst="rect">
            <a:avLst/>
          </a:prstGeom>
          <a:noFill/>
          <a:ln/>
        </p:spPr>
        <p:txBody>
          <a:bodyPr wrap="none" lIns="0" tIns="0" rIns="0" bIns="0" rtlCol="0" anchor="t"/>
          <a:lstStyle/>
          <a:p>
            <a:pPr algn="l" indent="0" marL="0">
              <a:lnSpc>
                <a:spcPts val="1600"/>
              </a:lnSpc>
              <a:buNone/>
            </a:pPr>
            <a:r>
              <a:rPr lang="en-US" sz="1250" dirty="0">
                <a:solidFill>
                  <a:srgbClr val="000000"/>
                </a:solidFill>
                <a:latin typeface="Mona Sans Semi Bold" pitchFamily="34" charset="0"/>
                <a:ea typeface="Mona Sans Semi Bold" pitchFamily="34" charset="-122"/>
                <a:cs typeface="Mona Sans Semi Bold" pitchFamily="34" charset="-120"/>
              </a:rPr>
              <a:t>Data Upload</a:t>
            </a:r>
            <a:endParaRPr lang="en-US" sz="1250" dirty="0"/>
          </a:p>
        </p:txBody>
      </p:sp>
      <p:sp>
        <p:nvSpPr>
          <p:cNvPr id="5" name="Text 2"/>
          <p:cNvSpPr/>
          <p:nvPr/>
        </p:nvSpPr>
        <p:spPr>
          <a:xfrm>
            <a:off x="1244322" y="1445538"/>
            <a:ext cx="12927687" cy="209550"/>
          </a:xfrm>
          <a:prstGeom prst="rect">
            <a:avLst/>
          </a:prstGeom>
          <a:noFill/>
          <a:ln/>
        </p:spPr>
        <p:txBody>
          <a:bodyPr wrap="none" lIns="0" tIns="0" rIns="0" bIns="0" rtlCol="0" anchor="t"/>
          <a:lstStyle/>
          <a:p>
            <a:pPr algn="l" indent="0" marL="0">
              <a:lnSpc>
                <a:spcPts val="1650"/>
              </a:lnSpc>
              <a:buNone/>
            </a:pPr>
            <a:r>
              <a:rPr lang="en-US" sz="1000" dirty="0">
                <a:solidFill>
                  <a:srgbClr val="000000"/>
                </a:solidFill>
                <a:latin typeface="Funnel Sans" pitchFamily="34" charset="0"/>
                <a:ea typeface="Funnel Sans" pitchFamily="34" charset="-122"/>
                <a:cs typeface="Funnel Sans" pitchFamily="34" charset="-120"/>
              </a:rPr>
              <a:t>(CSV/Excel)</a:t>
            </a:r>
            <a:endParaRPr lang="en-US" sz="1000" dirty="0"/>
          </a:p>
        </p:txBody>
      </p:sp>
      <p:pic>
        <p:nvPicPr>
          <p:cNvPr id="6" name="Image 1" descr="preencoded.png">    </p:cNvPr>
          <p:cNvPicPr>
            <a:picLocks noChangeAspect="1"/>
          </p:cNvPicPr>
          <p:nvPr/>
        </p:nvPicPr>
        <p:blipFill>
          <a:blip r:embed="rId2"/>
          <a:stretch>
            <a:fillRect/>
          </a:stretch>
        </p:blipFill>
        <p:spPr>
          <a:xfrm>
            <a:off x="458391" y="1817370"/>
            <a:ext cx="654963" cy="785932"/>
          </a:xfrm>
          <a:prstGeom prst="rect">
            <a:avLst/>
          </a:prstGeom>
        </p:spPr>
      </p:pic>
      <p:sp>
        <p:nvSpPr>
          <p:cNvPr id="7" name="Text 3"/>
          <p:cNvSpPr/>
          <p:nvPr/>
        </p:nvSpPr>
        <p:spPr>
          <a:xfrm>
            <a:off x="1244322" y="1948339"/>
            <a:ext cx="2570202" cy="204549"/>
          </a:xfrm>
          <a:prstGeom prst="rect">
            <a:avLst/>
          </a:prstGeom>
          <a:noFill/>
          <a:ln/>
        </p:spPr>
        <p:txBody>
          <a:bodyPr wrap="none" lIns="0" tIns="0" rIns="0" bIns="0" rtlCol="0" anchor="t"/>
          <a:lstStyle/>
          <a:p>
            <a:pPr algn="l" indent="0" marL="0">
              <a:lnSpc>
                <a:spcPts val="1600"/>
              </a:lnSpc>
              <a:buNone/>
            </a:pPr>
            <a:r>
              <a:rPr lang="en-US" sz="1250" dirty="0">
                <a:solidFill>
                  <a:srgbClr val="000000"/>
                </a:solidFill>
                <a:latin typeface="Mona Sans Semi Bold" pitchFamily="34" charset="0"/>
                <a:ea typeface="Mona Sans Semi Bold" pitchFamily="34" charset="-122"/>
                <a:cs typeface="Mona Sans Semi Bold" pitchFamily="34" charset="-120"/>
              </a:rPr>
              <a:t>Data Validation &amp; Preprocessing</a:t>
            </a:r>
            <a:endParaRPr lang="en-US" sz="1250" dirty="0"/>
          </a:p>
        </p:txBody>
      </p:sp>
      <p:pic>
        <p:nvPicPr>
          <p:cNvPr id="8" name="Image 2" descr="preencoded.png">    </p:cNvPr>
          <p:cNvPicPr>
            <a:picLocks noChangeAspect="1"/>
          </p:cNvPicPr>
          <p:nvPr/>
        </p:nvPicPr>
        <p:blipFill>
          <a:blip r:embed="rId3"/>
          <a:stretch>
            <a:fillRect/>
          </a:stretch>
        </p:blipFill>
        <p:spPr>
          <a:xfrm>
            <a:off x="458391" y="2603302"/>
            <a:ext cx="654963" cy="785932"/>
          </a:xfrm>
          <a:prstGeom prst="rect">
            <a:avLst/>
          </a:prstGeom>
        </p:spPr>
      </p:pic>
      <p:sp>
        <p:nvSpPr>
          <p:cNvPr id="9" name="Text 4"/>
          <p:cNvSpPr/>
          <p:nvPr/>
        </p:nvSpPr>
        <p:spPr>
          <a:xfrm>
            <a:off x="1244322" y="2734270"/>
            <a:ext cx="2990850" cy="204549"/>
          </a:xfrm>
          <a:prstGeom prst="rect">
            <a:avLst/>
          </a:prstGeom>
          <a:noFill/>
          <a:ln/>
        </p:spPr>
        <p:txBody>
          <a:bodyPr wrap="none" lIns="0" tIns="0" rIns="0" bIns="0" rtlCol="0" anchor="t"/>
          <a:lstStyle/>
          <a:p>
            <a:pPr algn="l" indent="0" marL="0">
              <a:lnSpc>
                <a:spcPts val="1600"/>
              </a:lnSpc>
              <a:buNone/>
            </a:pPr>
            <a:r>
              <a:rPr lang="en-US" sz="1250" dirty="0">
                <a:solidFill>
                  <a:srgbClr val="000000"/>
                </a:solidFill>
                <a:latin typeface="Mona Sans Semi Bold" pitchFamily="34" charset="0"/>
                <a:ea typeface="Mona Sans Semi Bold" pitchFamily="34" charset="-122"/>
                <a:cs typeface="Mona Sans Semi Bold" pitchFamily="34" charset="-120"/>
              </a:rPr>
              <a:t>Automated EDA &amp; Statistical Analysis</a:t>
            </a:r>
            <a:endParaRPr lang="en-US" sz="1250" dirty="0"/>
          </a:p>
        </p:txBody>
      </p:sp>
      <p:pic>
        <p:nvPicPr>
          <p:cNvPr id="10" name="Image 3" descr="preencoded.png">    </p:cNvPr>
          <p:cNvPicPr>
            <a:picLocks noChangeAspect="1"/>
          </p:cNvPicPr>
          <p:nvPr/>
        </p:nvPicPr>
        <p:blipFill>
          <a:blip r:embed="rId4"/>
          <a:stretch>
            <a:fillRect/>
          </a:stretch>
        </p:blipFill>
        <p:spPr>
          <a:xfrm>
            <a:off x="458391" y="3389233"/>
            <a:ext cx="654963" cy="785932"/>
          </a:xfrm>
          <a:prstGeom prst="rect">
            <a:avLst/>
          </a:prstGeom>
        </p:spPr>
      </p:pic>
      <p:sp>
        <p:nvSpPr>
          <p:cNvPr id="11" name="Text 5"/>
          <p:cNvSpPr/>
          <p:nvPr/>
        </p:nvSpPr>
        <p:spPr>
          <a:xfrm>
            <a:off x="1244322" y="3520202"/>
            <a:ext cx="1957268" cy="204549"/>
          </a:xfrm>
          <a:prstGeom prst="rect">
            <a:avLst/>
          </a:prstGeom>
          <a:noFill/>
          <a:ln/>
        </p:spPr>
        <p:txBody>
          <a:bodyPr wrap="none" lIns="0" tIns="0" rIns="0" bIns="0" rtlCol="0" anchor="t"/>
          <a:lstStyle/>
          <a:p>
            <a:pPr algn="l" indent="0" marL="0">
              <a:lnSpc>
                <a:spcPts val="1600"/>
              </a:lnSpc>
              <a:buNone/>
            </a:pPr>
            <a:r>
              <a:rPr lang="en-US" sz="1250" dirty="0">
                <a:solidFill>
                  <a:srgbClr val="000000"/>
                </a:solidFill>
                <a:latin typeface="Mona Sans Semi Bold" pitchFamily="34" charset="0"/>
                <a:ea typeface="Mona Sans Semi Bold" pitchFamily="34" charset="-122"/>
                <a:cs typeface="Mona Sans Semi Bold" pitchFamily="34" charset="-120"/>
              </a:rPr>
              <a:t>Visualization Generation</a:t>
            </a:r>
            <a:endParaRPr lang="en-US" sz="1250" dirty="0"/>
          </a:p>
        </p:txBody>
      </p:sp>
      <p:pic>
        <p:nvPicPr>
          <p:cNvPr id="12" name="Image 4" descr="preencoded.png">    </p:cNvPr>
          <p:cNvPicPr>
            <a:picLocks noChangeAspect="1"/>
          </p:cNvPicPr>
          <p:nvPr/>
        </p:nvPicPr>
        <p:blipFill>
          <a:blip r:embed="rId5"/>
          <a:stretch>
            <a:fillRect/>
          </a:stretch>
        </p:blipFill>
        <p:spPr>
          <a:xfrm>
            <a:off x="458391" y="4175165"/>
            <a:ext cx="654963" cy="785932"/>
          </a:xfrm>
          <a:prstGeom prst="rect">
            <a:avLst/>
          </a:prstGeom>
        </p:spPr>
      </p:pic>
      <p:sp>
        <p:nvSpPr>
          <p:cNvPr id="13" name="Text 6"/>
          <p:cNvSpPr/>
          <p:nvPr/>
        </p:nvSpPr>
        <p:spPr>
          <a:xfrm>
            <a:off x="1244322" y="4306133"/>
            <a:ext cx="1672471" cy="204549"/>
          </a:xfrm>
          <a:prstGeom prst="rect">
            <a:avLst/>
          </a:prstGeom>
          <a:noFill/>
          <a:ln/>
        </p:spPr>
        <p:txBody>
          <a:bodyPr wrap="none" lIns="0" tIns="0" rIns="0" bIns="0" rtlCol="0" anchor="t"/>
          <a:lstStyle/>
          <a:p>
            <a:pPr algn="l" indent="0" marL="0">
              <a:lnSpc>
                <a:spcPts val="1600"/>
              </a:lnSpc>
              <a:buNone/>
            </a:pPr>
            <a:r>
              <a:rPr lang="en-US" sz="1250" dirty="0">
                <a:solidFill>
                  <a:srgbClr val="000000"/>
                </a:solidFill>
                <a:latin typeface="Mona Sans Semi Bold" pitchFamily="34" charset="0"/>
                <a:ea typeface="Mona Sans Semi Bold" pitchFamily="34" charset="-122"/>
                <a:cs typeface="Mona Sans Semi Bold" pitchFamily="34" charset="-120"/>
              </a:rPr>
              <a:t>Narrative Generation</a:t>
            </a:r>
            <a:endParaRPr lang="en-US" sz="1250" dirty="0"/>
          </a:p>
        </p:txBody>
      </p:sp>
      <p:pic>
        <p:nvPicPr>
          <p:cNvPr id="14" name="Image 5" descr="preencoded.png">    </p:cNvPr>
          <p:cNvPicPr>
            <a:picLocks noChangeAspect="1"/>
          </p:cNvPicPr>
          <p:nvPr/>
        </p:nvPicPr>
        <p:blipFill>
          <a:blip r:embed="rId6"/>
          <a:stretch>
            <a:fillRect/>
          </a:stretch>
        </p:blipFill>
        <p:spPr>
          <a:xfrm>
            <a:off x="458391" y="4961096"/>
            <a:ext cx="654963" cy="785932"/>
          </a:xfrm>
          <a:prstGeom prst="rect">
            <a:avLst/>
          </a:prstGeom>
        </p:spPr>
      </p:pic>
      <p:sp>
        <p:nvSpPr>
          <p:cNvPr id="15" name="Text 7"/>
          <p:cNvSpPr/>
          <p:nvPr/>
        </p:nvSpPr>
        <p:spPr>
          <a:xfrm>
            <a:off x="1244322" y="5092065"/>
            <a:ext cx="1637348" cy="204549"/>
          </a:xfrm>
          <a:prstGeom prst="rect">
            <a:avLst/>
          </a:prstGeom>
          <a:noFill/>
          <a:ln/>
        </p:spPr>
        <p:txBody>
          <a:bodyPr wrap="none" lIns="0" tIns="0" rIns="0" bIns="0" rtlCol="0" anchor="t"/>
          <a:lstStyle/>
          <a:p>
            <a:pPr algn="l" indent="0" marL="0">
              <a:lnSpc>
                <a:spcPts val="1600"/>
              </a:lnSpc>
              <a:buNone/>
            </a:pPr>
            <a:r>
              <a:rPr lang="en-US" sz="1250" dirty="0">
                <a:solidFill>
                  <a:srgbClr val="000000"/>
                </a:solidFill>
                <a:latin typeface="Mona Sans Semi Bold" pitchFamily="34" charset="0"/>
                <a:ea typeface="Mona Sans Semi Bold" pitchFamily="34" charset="-122"/>
                <a:cs typeface="Mona Sans Semi Bold" pitchFamily="34" charset="-120"/>
              </a:rPr>
              <a:t>Report Export</a:t>
            </a:r>
            <a:endParaRPr lang="en-US" sz="1250" dirty="0"/>
          </a:p>
        </p:txBody>
      </p:sp>
      <p:sp>
        <p:nvSpPr>
          <p:cNvPr id="16" name="Text 8"/>
          <p:cNvSpPr/>
          <p:nvPr/>
        </p:nvSpPr>
        <p:spPr>
          <a:xfrm>
            <a:off x="1244322" y="5375196"/>
            <a:ext cx="12927687" cy="209550"/>
          </a:xfrm>
          <a:prstGeom prst="rect">
            <a:avLst/>
          </a:prstGeom>
          <a:noFill/>
          <a:ln/>
        </p:spPr>
        <p:txBody>
          <a:bodyPr wrap="none" lIns="0" tIns="0" rIns="0" bIns="0" rtlCol="0" anchor="t"/>
          <a:lstStyle/>
          <a:p>
            <a:pPr algn="l" indent="0" marL="0">
              <a:lnSpc>
                <a:spcPts val="1650"/>
              </a:lnSpc>
              <a:buNone/>
            </a:pPr>
            <a:r>
              <a:rPr lang="en-US" sz="1000" dirty="0">
                <a:solidFill>
                  <a:srgbClr val="000000"/>
                </a:solidFill>
                <a:latin typeface="Funnel Sans" pitchFamily="34" charset="0"/>
                <a:ea typeface="Funnel Sans" pitchFamily="34" charset="-122"/>
                <a:cs typeface="Funnel Sans" pitchFamily="34" charset="-120"/>
              </a:rPr>
              <a:t>(Optional ML Model Training)</a:t>
            </a:r>
            <a:endParaRPr lang="en-US" sz="1000" dirty="0"/>
          </a:p>
        </p:txBody>
      </p:sp>
      <p:sp>
        <p:nvSpPr>
          <p:cNvPr id="17" name="Text 9"/>
          <p:cNvSpPr/>
          <p:nvPr/>
        </p:nvSpPr>
        <p:spPr>
          <a:xfrm>
            <a:off x="6332696" y="5943481"/>
            <a:ext cx="1964888" cy="245507"/>
          </a:xfrm>
          <a:prstGeom prst="rect">
            <a:avLst/>
          </a:prstGeom>
          <a:noFill/>
          <a:ln/>
        </p:spPr>
        <p:txBody>
          <a:bodyPr wrap="none" lIns="0" tIns="0" rIns="0" bIns="0" rtlCol="0" anchor="t"/>
          <a:lstStyle/>
          <a:p>
            <a:pPr algn="ctr" indent="0" marL="0">
              <a:lnSpc>
                <a:spcPts val="1900"/>
              </a:lnSpc>
              <a:buNone/>
            </a:pPr>
            <a:r>
              <a:rPr lang="en-US" sz="1500" dirty="0">
                <a:solidFill>
                  <a:srgbClr val="000000"/>
                </a:solidFill>
                <a:latin typeface="Mona Sans Semi Bold" pitchFamily="34" charset="0"/>
                <a:ea typeface="Mona Sans Semi Bold" pitchFamily="34" charset="-122"/>
                <a:cs typeface="Mona Sans Semi Bold" pitchFamily="34" charset="-120"/>
              </a:rPr>
              <a:t>Core Components</a:t>
            </a:r>
            <a:endParaRPr lang="en-US" sz="1500" dirty="0"/>
          </a:p>
        </p:txBody>
      </p:sp>
      <p:sp>
        <p:nvSpPr>
          <p:cNvPr id="18" name="Text 10"/>
          <p:cNvSpPr/>
          <p:nvPr/>
        </p:nvSpPr>
        <p:spPr>
          <a:xfrm>
            <a:off x="458391" y="6385441"/>
            <a:ext cx="13713619" cy="209550"/>
          </a:xfrm>
          <a:prstGeom prst="rect">
            <a:avLst/>
          </a:prstGeom>
          <a:noFill/>
          <a:ln/>
        </p:spPr>
        <p:txBody>
          <a:bodyPr wrap="none" lIns="0" tIns="0" rIns="0" bIns="0" rtlCol="0" anchor="t"/>
          <a:lstStyle/>
          <a:p>
            <a:pPr algn="l" marL="342900" indent="-342900">
              <a:lnSpc>
                <a:spcPts val="1650"/>
              </a:lnSpc>
              <a:buSzPct val="100000"/>
              <a:buChar char="•"/>
            </a:pPr>
            <a:r>
              <a:rPr lang="en-US" sz="1000" b="1" dirty="0">
                <a:solidFill>
                  <a:srgbClr val="000000"/>
                </a:solidFill>
                <a:latin typeface="Funnel Sans" pitchFamily="34" charset="0"/>
                <a:ea typeface="Funnel Sans" pitchFamily="34" charset="-122"/>
                <a:cs typeface="Funnel Sans" pitchFamily="34" charset="-120"/>
              </a:rPr>
              <a:t>Data Processing Engine:</a:t>
            </a:r>
            <a:pPr algn="l" indent="0" marL="0">
              <a:lnSpc>
                <a:spcPts val="1650"/>
              </a:lnSpc>
              <a:buNone/>
            </a:pPr>
            <a:r>
              <a:rPr lang="en-US" sz="1000" dirty="0">
                <a:solidFill>
                  <a:srgbClr val="000000"/>
                </a:solidFill>
                <a:latin typeface="Funnel Sans" pitchFamily="34" charset="0"/>
                <a:ea typeface="Funnel Sans" pitchFamily="34" charset="-122"/>
                <a:cs typeface="Funnel Sans" pitchFamily="34" charset="-120"/>
              </a:rPr>
              <a:t> Handles data validation, cleaning, and preprocessing.</a:t>
            </a:r>
            <a:endParaRPr lang="en-US" sz="1000" dirty="0"/>
          </a:p>
        </p:txBody>
      </p:sp>
      <p:sp>
        <p:nvSpPr>
          <p:cNvPr id="19" name="Text 11"/>
          <p:cNvSpPr/>
          <p:nvPr/>
        </p:nvSpPr>
        <p:spPr>
          <a:xfrm>
            <a:off x="458391" y="6640830"/>
            <a:ext cx="13713619" cy="209550"/>
          </a:xfrm>
          <a:prstGeom prst="rect">
            <a:avLst/>
          </a:prstGeom>
          <a:noFill/>
          <a:ln/>
        </p:spPr>
        <p:txBody>
          <a:bodyPr wrap="none" lIns="0" tIns="0" rIns="0" bIns="0" rtlCol="0" anchor="t"/>
          <a:lstStyle/>
          <a:p>
            <a:pPr algn="l" marL="342900" indent="-342900">
              <a:lnSpc>
                <a:spcPts val="1650"/>
              </a:lnSpc>
              <a:buSzPct val="100000"/>
              <a:buChar char="•"/>
            </a:pPr>
            <a:r>
              <a:rPr lang="en-US" sz="1000" b="1" dirty="0">
                <a:solidFill>
                  <a:srgbClr val="000000"/>
                </a:solidFill>
                <a:latin typeface="Funnel Sans" pitchFamily="34" charset="0"/>
                <a:ea typeface="Funnel Sans" pitchFamily="34" charset="-122"/>
                <a:cs typeface="Funnel Sans" pitchFamily="34" charset="-120"/>
              </a:rPr>
              <a:t>Analysis Engine:</a:t>
            </a:r>
            <a:pPr algn="l" indent="0" marL="0">
              <a:lnSpc>
                <a:spcPts val="1650"/>
              </a:lnSpc>
              <a:buNone/>
            </a:pPr>
            <a:r>
              <a:rPr lang="en-US" sz="1000" dirty="0">
                <a:solidFill>
                  <a:srgbClr val="000000"/>
                </a:solidFill>
                <a:latin typeface="Funnel Sans" pitchFamily="34" charset="0"/>
                <a:ea typeface="Funnel Sans" pitchFamily="34" charset="-122"/>
                <a:cs typeface="Funnel Sans" pitchFamily="34" charset="-120"/>
              </a:rPr>
              <a:t> Performs statistical analysis and pattern detection.</a:t>
            </a:r>
            <a:endParaRPr lang="en-US" sz="1000" dirty="0"/>
          </a:p>
        </p:txBody>
      </p:sp>
      <p:sp>
        <p:nvSpPr>
          <p:cNvPr id="20" name="Text 12"/>
          <p:cNvSpPr/>
          <p:nvPr/>
        </p:nvSpPr>
        <p:spPr>
          <a:xfrm>
            <a:off x="458391" y="6896219"/>
            <a:ext cx="13713619" cy="209550"/>
          </a:xfrm>
          <a:prstGeom prst="rect">
            <a:avLst/>
          </a:prstGeom>
          <a:noFill/>
          <a:ln/>
        </p:spPr>
        <p:txBody>
          <a:bodyPr wrap="none" lIns="0" tIns="0" rIns="0" bIns="0" rtlCol="0" anchor="t"/>
          <a:lstStyle/>
          <a:p>
            <a:pPr algn="l" marL="342900" indent="-342900">
              <a:lnSpc>
                <a:spcPts val="1650"/>
              </a:lnSpc>
              <a:buSzPct val="100000"/>
              <a:buChar char="•"/>
            </a:pPr>
            <a:r>
              <a:rPr lang="en-US" sz="1000" b="1" dirty="0">
                <a:solidFill>
                  <a:srgbClr val="000000"/>
                </a:solidFill>
                <a:latin typeface="Funnel Sans" pitchFamily="34" charset="0"/>
                <a:ea typeface="Funnel Sans" pitchFamily="34" charset="-122"/>
                <a:cs typeface="Funnel Sans" pitchFamily="34" charset="-120"/>
              </a:rPr>
              <a:t>Visualization Engine:</a:t>
            </a:r>
            <a:pPr algn="l" indent="0" marL="0">
              <a:lnSpc>
                <a:spcPts val="1650"/>
              </a:lnSpc>
              <a:buNone/>
            </a:pPr>
            <a:r>
              <a:rPr lang="en-US" sz="1000" dirty="0">
                <a:solidFill>
                  <a:srgbClr val="000000"/>
                </a:solidFill>
                <a:latin typeface="Funnel Sans" pitchFamily="34" charset="0"/>
                <a:ea typeface="Funnel Sans" pitchFamily="34" charset="-122"/>
                <a:cs typeface="Funnel Sans" pitchFamily="34" charset="-120"/>
              </a:rPr>
              <a:t> Generates interactive and static visualizations.</a:t>
            </a:r>
            <a:endParaRPr lang="en-US" sz="1000" dirty="0"/>
          </a:p>
        </p:txBody>
      </p:sp>
      <p:sp>
        <p:nvSpPr>
          <p:cNvPr id="21" name="Text 13"/>
          <p:cNvSpPr/>
          <p:nvPr/>
        </p:nvSpPr>
        <p:spPr>
          <a:xfrm>
            <a:off x="458391" y="7151608"/>
            <a:ext cx="13713619" cy="209550"/>
          </a:xfrm>
          <a:prstGeom prst="rect">
            <a:avLst/>
          </a:prstGeom>
          <a:noFill/>
          <a:ln/>
        </p:spPr>
        <p:txBody>
          <a:bodyPr wrap="none" lIns="0" tIns="0" rIns="0" bIns="0" rtlCol="0" anchor="t"/>
          <a:lstStyle/>
          <a:p>
            <a:pPr algn="l" marL="342900" indent="-342900">
              <a:lnSpc>
                <a:spcPts val="1650"/>
              </a:lnSpc>
              <a:buSzPct val="100000"/>
              <a:buChar char="•"/>
            </a:pPr>
            <a:r>
              <a:rPr lang="en-US" sz="1000" b="1" dirty="0">
                <a:solidFill>
                  <a:srgbClr val="000000"/>
                </a:solidFill>
                <a:latin typeface="Funnel Sans" pitchFamily="34" charset="0"/>
                <a:ea typeface="Funnel Sans" pitchFamily="34" charset="-122"/>
                <a:cs typeface="Funnel Sans" pitchFamily="34" charset="-120"/>
              </a:rPr>
              <a:t>Narrative Engine:</a:t>
            </a:r>
            <a:pPr algn="l" indent="0" marL="0">
              <a:lnSpc>
                <a:spcPts val="1650"/>
              </a:lnSpc>
              <a:buNone/>
            </a:pPr>
            <a:r>
              <a:rPr lang="en-US" sz="1000" dirty="0">
                <a:solidFill>
                  <a:srgbClr val="000000"/>
                </a:solidFill>
                <a:latin typeface="Funnel Sans" pitchFamily="34" charset="0"/>
                <a:ea typeface="Funnel Sans" pitchFamily="34" charset="-122"/>
                <a:cs typeface="Funnel Sans" pitchFamily="34" charset="-120"/>
              </a:rPr>
              <a:t> Creates human-readable explanations of data insights.</a:t>
            </a:r>
            <a:endParaRPr lang="en-US" sz="1000" dirty="0"/>
          </a:p>
        </p:txBody>
      </p:sp>
      <p:sp>
        <p:nvSpPr>
          <p:cNvPr id="22" name="Text 14"/>
          <p:cNvSpPr/>
          <p:nvPr/>
        </p:nvSpPr>
        <p:spPr>
          <a:xfrm>
            <a:off x="458391" y="7406997"/>
            <a:ext cx="13713619" cy="209550"/>
          </a:xfrm>
          <a:prstGeom prst="rect">
            <a:avLst/>
          </a:prstGeom>
          <a:noFill/>
          <a:ln/>
        </p:spPr>
        <p:txBody>
          <a:bodyPr wrap="none" lIns="0" tIns="0" rIns="0" bIns="0" rtlCol="0" anchor="t"/>
          <a:lstStyle/>
          <a:p>
            <a:pPr algn="l" marL="342900" indent="-342900">
              <a:lnSpc>
                <a:spcPts val="1650"/>
              </a:lnSpc>
              <a:buSzPct val="100000"/>
              <a:buChar char="•"/>
            </a:pPr>
            <a:r>
              <a:rPr lang="en-US" sz="1000" b="1" dirty="0">
                <a:solidFill>
                  <a:srgbClr val="000000"/>
                </a:solidFill>
                <a:latin typeface="Funnel Sans" pitchFamily="34" charset="0"/>
                <a:ea typeface="Funnel Sans" pitchFamily="34" charset="-122"/>
                <a:cs typeface="Funnel Sans" pitchFamily="34" charset="-120"/>
              </a:rPr>
              <a:t>ML Module:</a:t>
            </a:r>
            <a:pPr algn="l" indent="0" marL="0">
              <a:lnSpc>
                <a:spcPts val="1650"/>
              </a:lnSpc>
              <a:buNone/>
            </a:pPr>
            <a:r>
              <a:rPr lang="en-US" sz="1000" dirty="0">
                <a:solidFill>
                  <a:srgbClr val="000000"/>
                </a:solidFill>
                <a:latin typeface="Funnel Sans" pitchFamily="34" charset="0"/>
                <a:ea typeface="Funnel Sans" pitchFamily="34" charset="-122"/>
                <a:cs typeface="Funnel Sans" pitchFamily="34" charset="-120"/>
              </a:rPr>
              <a:t> Provides baseline model training and performance comparison.</a:t>
            </a:r>
            <a:endParaRPr lang="en-US" sz="1000" dirty="0"/>
          </a:p>
        </p:txBody>
      </p:sp>
      <p:sp>
        <p:nvSpPr>
          <p:cNvPr id="23" name="Text 15"/>
          <p:cNvSpPr/>
          <p:nvPr/>
        </p:nvSpPr>
        <p:spPr>
          <a:xfrm>
            <a:off x="458391" y="7662386"/>
            <a:ext cx="13713619" cy="209550"/>
          </a:xfrm>
          <a:prstGeom prst="rect">
            <a:avLst/>
          </a:prstGeom>
          <a:noFill/>
          <a:ln/>
        </p:spPr>
        <p:txBody>
          <a:bodyPr wrap="none" lIns="0" tIns="0" rIns="0" bIns="0" rtlCol="0" anchor="t"/>
          <a:lstStyle/>
          <a:p>
            <a:pPr algn="l" marL="342900" indent="-342900">
              <a:lnSpc>
                <a:spcPts val="1650"/>
              </a:lnSpc>
              <a:buSzPct val="100000"/>
              <a:buChar char="•"/>
            </a:pPr>
            <a:r>
              <a:rPr lang="en-US" sz="1000" b="1" dirty="0">
                <a:solidFill>
                  <a:srgbClr val="000000"/>
                </a:solidFill>
                <a:latin typeface="Funnel Sans" pitchFamily="34" charset="0"/>
                <a:ea typeface="Funnel Sans" pitchFamily="34" charset="-122"/>
                <a:cs typeface="Funnel Sans" pitchFamily="34" charset="-120"/>
              </a:rPr>
              <a:t>Export Engine:</a:t>
            </a:r>
            <a:pPr algn="l" indent="0" marL="0">
              <a:lnSpc>
                <a:spcPts val="1650"/>
              </a:lnSpc>
              <a:buNone/>
            </a:pPr>
            <a:r>
              <a:rPr lang="en-US" sz="1000" dirty="0">
                <a:solidFill>
                  <a:srgbClr val="000000"/>
                </a:solidFill>
                <a:latin typeface="Funnel Sans" pitchFamily="34" charset="0"/>
                <a:ea typeface="Funnel Sans" pitchFamily="34" charset="-122"/>
                <a:cs typeface="Funnel Sans" pitchFamily="34" charset="-120"/>
              </a:rPr>
              <a:t> Converts analysis results into multiple output formats.</a:t>
            </a:r>
            <a:endParaRPr lang="en-US" sz="1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203365"/>
            <a:ext cx="7862888" cy="708779"/>
          </a:xfrm>
          <a:prstGeom prst="rect">
            <a:avLst/>
          </a:prstGeom>
          <a:noFill/>
          <a:ln/>
        </p:spPr>
        <p:txBody>
          <a:bodyPr wrap="none" lIns="0" tIns="0" rIns="0" bIns="0" rtlCol="0" anchor="t"/>
          <a:lstStyle/>
          <a:p>
            <a:pPr algn="l" indent="0" marL="0">
              <a:lnSpc>
                <a:spcPts val="5550"/>
              </a:lnSpc>
              <a:buNone/>
            </a:pPr>
            <a:r>
              <a:rPr lang="en-US" sz="4450" dirty="0">
                <a:solidFill>
                  <a:srgbClr val="373B48"/>
                </a:solidFill>
                <a:latin typeface="Mona Sans Semi Bold" pitchFamily="34" charset="0"/>
                <a:ea typeface="Mona Sans Semi Bold" pitchFamily="34" charset="-122"/>
                <a:cs typeface="Mona Sans Semi Bold" pitchFamily="34" charset="-120"/>
              </a:rPr>
              <a:t>Key Features &amp; Functionality</a:t>
            </a:r>
            <a:endParaRPr lang="en-US" sz="4450" dirty="0"/>
          </a:p>
        </p:txBody>
      </p:sp>
      <p:sp>
        <p:nvSpPr>
          <p:cNvPr id="3" name="Text 1"/>
          <p:cNvSpPr/>
          <p:nvPr/>
        </p:nvSpPr>
        <p:spPr>
          <a:xfrm>
            <a:off x="793790" y="2479119"/>
            <a:ext cx="4231958" cy="425291"/>
          </a:xfrm>
          <a:prstGeom prst="rect">
            <a:avLst/>
          </a:prstGeom>
          <a:noFill/>
          <a:ln/>
        </p:spPr>
        <p:txBody>
          <a:bodyPr wrap="none" lIns="0" tIns="0" rIns="0" bIns="0" rtlCol="0" anchor="t"/>
          <a:lstStyle/>
          <a:p>
            <a:pPr algn="l" indent="0" marL="0">
              <a:lnSpc>
                <a:spcPts val="3300"/>
              </a:lnSpc>
              <a:buNone/>
            </a:pPr>
            <a:r>
              <a:rPr lang="en-US" sz="2650" dirty="0">
                <a:solidFill>
                  <a:srgbClr val="373B48"/>
                </a:solidFill>
                <a:latin typeface="Mona Sans Semi Bold" pitchFamily="34" charset="0"/>
                <a:ea typeface="Mona Sans Semi Bold" pitchFamily="34" charset="-122"/>
                <a:cs typeface="Mona Sans Semi Bold" pitchFamily="34" charset="-120"/>
              </a:rPr>
              <a:t>Automated Data Analysis</a:t>
            </a:r>
            <a:endParaRPr lang="en-US" sz="2650" dirty="0"/>
          </a:p>
        </p:txBody>
      </p:sp>
      <p:sp>
        <p:nvSpPr>
          <p:cNvPr id="4" name="Text 2"/>
          <p:cNvSpPr/>
          <p:nvPr/>
        </p:nvSpPr>
        <p:spPr>
          <a:xfrm>
            <a:off x="793790" y="3131225"/>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Intelligent data type detection.</a:t>
            </a:r>
            <a:endParaRPr lang="en-US" sz="1750" dirty="0"/>
          </a:p>
        </p:txBody>
      </p:sp>
      <p:sp>
        <p:nvSpPr>
          <p:cNvPr id="5" name="Text 3"/>
          <p:cNvSpPr/>
          <p:nvPr/>
        </p:nvSpPr>
        <p:spPr>
          <a:xfrm>
            <a:off x="793790" y="357342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Missing value analysis with handling strategies.</a:t>
            </a:r>
            <a:endParaRPr lang="en-US" sz="1750" dirty="0"/>
          </a:p>
        </p:txBody>
      </p:sp>
      <p:sp>
        <p:nvSpPr>
          <p:cNvPr id="6" name="Text 4"/>
          <p:cNvSpPr/>
          <p:nvPr/>
        </p:nvSpPr>
        <p:spPr>
          <a:xfrm>
            <a:off x="793790" y="401562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Outlier detection using statistical and ML methods.</a:t>
            </a:r>
            <a:endParaRPr lang="en-US" sz="1750" dirty="0"/>
          </a:p>
        </p:txBody>
      </p:sp>
      <p:sp>
        <p:nvSpPr>
          <p:cNvPr id="7" name="Text 5"/>
          <p:cNvSpPr/>
          <p:nvPr/>
        </p:nvSpPr>
        <p:spPr>
          <a:xfrm>
            <a:off x="793790" y="445781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Feature correlation and multicollinearity detection.</a:t>
            </a:r>
            <a:endParaRPr lang="en-US" sz="1750" dirty="0"/>
          </a:p>
        </p:txBody>
      </p:sp>
      <p:sp>
        <p:nvSpPr>
          <p:cNvPr id="8" name="Text 6"/>
          <p:cNvSpPr/>
          <p:nvPr/>
        </p:nvSpPr>
        <p:spPr>
          <a:xfrm>
            <a:off x="793790" y="5047536"/>
            <a:ext cx="4981337" cy="425291"/>
          </a:xfrm>
          <a:prstGeom prst="rect">
            <a:avLst/>
          </a:prstGeom>
          <a:noFill/>
          <a:ln/>
        </p:spPr>
        <p:txBody>
          <a:bodyPr wrap="none" lIns="0" tIns="0" rIns="0" bIns="0" rtlCol="0" anchor="t"/>
          <a:lstStyle/>
          <a:p>
            <a:pPr algn="l" indent="0" marL="0">
              <a:lnSpc>
                <a:spcPts val="3300"/>
              </a:lnSpc>
              <a:buNone/>
            </a:pPr>
            <a:r>
              <a:rPr lang="en-US" sz="2650" dirty="0">
                <a:solidFill>
                  <a:srgbClr val="373B48"/>
                </a:solidFill>
                <a:latin typeface="Mona Sans Semi Bold" pitchFamily="34" charset="0"/>
                <a:ea typeface="Mona Sans Semi Bold" pitchFamily="34" charset="-122"/>
                <a:cs typeface="Mona Sans Semi Bold" pitchFamily="34" charset="-120"/>
              </a:rPr>
              <a:t>Comprehensive Visualizations</a:t>
            </a:r>
            <a:endParaRPr lang="en-US" sz="2650" dirty="0"/>
          </a:p>
        </p:txBody>
      </p:sp>
      <p:sp>
        <p:nvSpPr>
          <p:cNvPr id="9" name="Text 7"/>
          <p:cNvSpPr/>
          <p:nvPr/>
        </p:nvSpPr>
        <p:spPr>
          <a:xfrm>
            <a:off x="793790" y="569964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Univariate, Bivariate, and Multivariate Analysis.</a:t>
            </a:r>
            <a:endParaRPr lang="en-US" sz="1750" dirty="0"/>
          </a:p>
        </p:txBody>
      </p:sp>
      <p:sp>
        <p:nvSpPr>
          <p:cNvPr id="10" name="Text 8"/>
          <p:cNvSpPr/>
          <p:nvPr/>
        </p:nvSpPr>
        <p:spPr>
          <a:xfrm>
            <a:off x="793790" y="614183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Interactive Dashboards with zoom, filter, and drill-down.</a:t>
            </a:r>
            <a:endParaRPr lang="en-US" sz="1750" dirty="0"/>
          </a:p>
        </p:txBody>
      </p:sp>
      <p:sp>
        <p:nvSpPr>
          <p:cNvPr id="11" name="Text 9"/>
          <p:cNvSpPr/>
          <p:nvPr/>
        </p:nvSpPr>
        <p:spPr>
          <a:xfrm>
            <a:off x="7599521" y="2479119"/>
            <a:ext cx="3597593" cy="425291"/>
          </a:xfrm>
          <a:prstGeom prst="rect">
            <a:avLst/>
          </a:prstGeom>
          <a:noFill/>
          <a:ln/>
        </p:spPr>
        <p:txBody>
          <a:bodyPr wrap="none" lIns="0" tIns="0" rIns="0" bIns="0" rtlCol="0" anchor="t"/>
          <a:lstStyle/>
          <a:p>
            <a:pPr algn="l" indent="0" marL="0">
              <a:lnSpc>
                <a:spcPts val="3300"/>
              </a:lnSpc>
              <a:buNone/>
            </a:pPr>
            <a:r>
              <a:rPr lang="en-US" sz="2650" dirty="0">
                <a:solidFill>
                  <a:srgbClr val="373B48"/>
                </a:solidFill>
                <a:latin typeface="Mona Sans Semi Bold" pitchFamily="34" charset="0"/>
                <a:ea typeface="Mona Sans Semi Bold" pitchFamily="34" charset="-122"/>
                <a:cs typeface="Mona Sans Semi Bold" pitchFamily="34" charset="-120"/>
              </a:rPr>
              <a:t>Intelligent Storytelling</a:t>
            </a:r>
            <a:endParaRPr lang="en-US" sz="2650" dirty="0"/>
          </a:p>
        </p:txBody>
      </p:sp>
      <p:sp>
        <p:nvSpPr>
          <p:cNvPr id="12" name="Text 10"/>
          <p:cNvSpPr/>
          <p:nvPr/>
        </p:nvSpPr>
        <p:spPr>
          <a:xfrm>
            <a:off x="7599521" y="3131225"/>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Context-aware narrative generation.</a:t>
            </a:r>
            <a:endParaRPr lang="en-US" sz="1750" dirty="0"/>
          </a:p>
        </p:txBody>
      </p:sp>
      <p:sp>
        <p:nvSpPr>
          <p:cNvPr id="13" name="Text 11"/>
          <p:cNvSpPr/>
          <p:nvPr/>
        </p:nvSpPr>
        <p:spPr>
          <a:xfrm>
            <a:off x="7599521" y="357342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Plain-language explanations of complex concepts.</a:t>
            </a:r>
            <a:endParaRPr lang="en-US" sz="1750" dirty="0"/>
          </a:p>
        </p:txBody>
      </p:sp>
      <p:sp>
        <p:nvSpPr>
          <p:cNvPr id="14" name="Text 12"/>
          <p:cNvSpPr/>
          <p:nvPr/>
        </p:nvSpPr>
        <p:spPr>
          <a:xfrm>
            <a:off x="7599521" y="401562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Actionable insights and recommendations.</a:t>
            </a:r>
            <a:endParaRPr lang="en-US" sz="1750" dirty="0"/>
          </a:p>
        </p:txBody>
      </p:sp>
      <p:sp>
        <p:nvSpPr>
          <p:cNvPr id="15" name="Text 13"/>
          <p:cNvSpPr/>
          <p:nvPr/>
        </p:nvSpPr>
        <p:spPr>
          <a:xfrm>
            <a:off x="7599521" y="4605337"/>
            <a:ext cx="4826318" cy="425291"/>
          </a:xfrm>
          <a:prstGeom prst="rect">
            <a:avLst/>
          </a:prstGeom>
          <a:noFill/>
          <a:ln/>
        </p:spPr>
        <p:txBody>
          <a:bodyPr wrap="none" lIns="0" tIns="0" rIns="0" bIns="0" rtlCol="0" anchor="t"/>
          <a:lstStyle/>
          <a:p>
            <a:pPr algn="l" indent="0" marL="0">
              <a:lnSpc>
                <a:spcPts val="3300"/>
              </a:lnSpc>
              <a:buNone/>
            </a:pPr>
            <a:r>
              <a:rPr lang="en-US" sz="2650" dirty="0">
                <a:solidFill>
                  <a:srgbClr val="373B48"/>
                </a:solidFill>
                <a:latin typeface="Mona Sans Semi Bold" pitchFamily="34" charset="0"/>
                <a:ea typeface="Mona Sans Semi Bold" pitchFamily="34" charset="-122"/>
                <a:cs typeface="Mona Sans Semi Bold" pitchFamily="34" charset="-120"/>
              </a:rPr>
              <a:t>Machine Learning Integration</a:t>
            </a:r>
            <a:endParaRPr lang="en-US" sz="2650" dirty="0"/>
          </a:p>
        </p:txBody>
      </p:sp>
      <p:sp>
        <p:nvSpPr>
          <p:cNvPr id="16" name="Text 14"/>
          <p:cNvSpPr/>
          <p:nvPr/>
        </p:nvSpPr>
        <p:spPr>
          <a:xfrm>
            <a:off x="7599521" y="525744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Automatic problem type detection.</a:t>
            </a:r>
            <a:endParaRPr lang="en-US" sz="1750" dirty="0"/>
          </a:p>
        </p:txBody>
      </p:sp>
      <p:sp>
        <p:nvSpPr>
          <p:cNvPr id="17" name="Text 15"/>
          <p:cNvSpPr/>
          <p:nvPr/>
        </p:nvSpPr>
        <p:spPr>
          <a:xfrm>
            <a:off x="7599521" y="569964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Baseline model comparison across algorithms.</a:t>
            </a:r>
            <a:endParaRPr lang="en-US" sz="1750" dirty="0"/>
          </a:p>
        </p:txBody>
      </p:sp>
      <p:sp>
        <p:nvSpPr>
          <p:cNvPr id="18" name="Text 16"/>
          <p:cNvSpPr/>
          <p:nvPr/>
        </p:nvSpPr>
        <p:spPr>
          <a:xfrm>
            <a:off x="7599521" y="614183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Feature importance analysis and interpretation.</a:t>
            </a:r>
            <a:endParaRPr lang="en-US" sz="1750" dirty="0"/>
          </a:p>
        </p:txBody>
      </p:sp>
      <p:sp>
        <p:nvSpPr>
          <p:cNvPr id="19" name="Text 17"/>
          <p:cNvSpPr/>
          <p:nvPr/>
        </p:nvSpPr>
        <p:spPr>
          <a:xfrm>
            <a:off x="7599521" y="6584037"/>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Model performance visualization.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2025-08-21T18:39:47Z</dcterms:created>
  <dcterms:modified xsi:type="dcterms:W3CDTF">2025-08-21T18:39:47Z</dcterms:modified>
</cp:coreProperties>
</file>